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70" r:id="rId3"/>
    <p:sldId id="257" r:id="rId4"/>
    <p:sldId id="262" r:id="rId5"/>
    <p:sldId id="258" r:id="rId6"/>
    <p:sldId id="259" r:id="rId7"/>
    <p:sldId id="261" r:id="rId8"/>
    <p:sldId id="267" r:id="rId9"/>
    <p:sldId id="271" r:id="rId10"/>
    <p:sldId id="269" r:id="rId11"/>
    <p:sldId id="268" r:id="rId12"/>
    <p:sldId id="273" r:id="rId13"/>
    <p:sldId id="274" r:id="rId14"/>
    <p:sldId id="277" r:id="rId15"/>
    <p:sldId id="279" r:id="rId16"/>
    <p:sldId id="280" r:id="rId17"/>
    <p:sldId id="284" r:id="rId18"/>
    <p:sldId id="286" r:id="rId19"/>
    <p:sldId id="287" r:id="rId20"/>
    <p:sldId id="289" r:id="rId21"/>
    <p:sldId id="291" r:id="rId22"/>
    <p:sldId id="292" r:id="rId23"/>
    <p:sldId id="290" r:id="rId24"/>
    <p:sldId id="295" r:id="rId25"/>
    <p:sldId id="293" r:id="rId26"/>
    <p:sldId id="296" r:id="rId27"/>
    <p:sldId id="294" r:id="rId28"/>
    <p:sldId id="297"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1D312F-4BB2-4BFE-BDAB-61199480D88A}">
          <p14:sldIdLst>
            <p14:sldId id="256"/>
            <p14:sldId id="270"/>
            <p14:sldId id="257"/>
          </p14:sldIdLst>
        </p14:section>
        <p14:section name="Untitled Section" id="{BB6DA0BC-9FC0-4B13-ADFB-22FB757B1A15}">
          <p14:sldIdLst>
            <p14:sldId id="262"/>
            <p14:sldId id="258"/>
            <p14:sldId id="259"/>
            <p14:sldId id="261"/>
            <p14:sldId id="267"/>
            <p14:sldId id="271"/>
            <p14:sldId id="269"/>
            <p14:sldId id="268"/>
            <p14:sldId id="273"/>
            <p14:sldId id="274"/>
            <p14:sldId id="277"/>
            <p14:sldId id="279"/>
            <p14:sldId id="280"/>
            <p14:sldId id="284"/>
            <p14:sldId id="286"/>
            <p14:sldId id="287"/>
            <p14:sldId id="289"/>
            <p14:sldId id="291"/>
            <p14:sldId id="292"/>
            <p14:sldId id="290"/>
            <p14:sldId id="295"/>
            <p14:sldId id="293"/>
            <p14:sldId id="296"/>
            <p14:sldId id="294"/>
            <p14:sldId id="29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6" autoAdjust="0"/>
    <p:restoredTop sz="94622" autoAdjust="0"/>
  </p:normalViewPr>
  <p:slideViewPr>
    <p:cSldViewPr snapToGrid="0">
      <p:cViewPr>
        <p:scale>
          <a:sx n="100" d="100"/>
          <a:sy n="100" d="100"/>
        </p:scale>
        <p:origin x="-1176" y="-318"/>
      </p:cViewPr>
      <p:guideLst>
        <p:guide orient="horz" pos="2196"/>
        <p:guide pos="3839"/>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72883B-C5FC-4589-A89C-5E12D2F4689A}" type="datetimeFigureOut">
              <a:rPr lang="en-US" smtClean="0"/>
              <a:t>5/18/2021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38447-F000-4802-BECF-C48AC92CC1A1}" type="slidenum">
              <a:rPr lang="en-US" smtClean="0"/>
              <a:t>‹#›</a:t>
            </a:fld>
            <a:endParaRPr lang="en-US"/>
          </a:p>
        </p:txBody>
      </p:sp>
    </p:spTree>
    <p:extLst>
      <p:ext uri="{BB962C8B-B14F-4D97-AF65-F5344CB8AC3E}">
        <p14:creationId xmlns:p14="http://schemas.microsoft.com/office/powerpoint/2010/main" val="377701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738447-F000-4802-BECF-C48AC92CC1A1}" type="slidenum">
              <a:rPr lang="en-US" smtClean="0"/>
              <a:t>2</a:t>
            </a:fld>
            <a:endParaRPr lang="en-US"/>
          </a:p>
        </p:txBody>
      </p:sp>
    </p:spTree>
    <p:extLst>
      <p:ext uri="{BB962C8B-B14F-4D97-AF65-F5344CB8AC3E}">
        <p14:creationId xmlns:p14="http://schemas.microsoft.com/office/powerpoint/2010/main" val="255191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738447-F000-4802-BECF-C48AC92CC1A1}" type="slidenum">
              <a:rPr lang="en-US" smtClean="0"/>
              <a:t>9</a:t>
            </a:fld>
            <a:endParaRPr lang="en-US"/>
          </a:p>
        </p:txBody>
      </p:sp>
    </p:spTree>
    <p:extLst>
      <p:ext uri="{BB962C8B-B14F-4D97-AF65-F5344CB8AC3E}">
        <p14:creationId xmlns:p14="http://schemas.microsoft.com/office/powerpoint/2010/main" val="237660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5035 - 30509</a:t>
            </a:r>
            <a:endParaRPr lang="en-US"/>
          </a:p>
        </p:txBody>
      </p:sp>
      <p:sp>
        <p:nvSpPr>
          <p:cNvPr id="4" name="Slide Number Placeholder 3"/>
          <p:cNvSpPr>
            <a:spLocks noGrp="1"/>
          </p:cNvSpPr>
          <p:nvPr>
            <p:ph type="sldNum" sz="quarter" idx="10"/>
          </p:nvPr>
        </p:nvSpPr>
        <p:spPr/>
        <p:txBody>
          <a:bodyPr/>
          <a:lstStyle/>
          <a:p>
            <a:fld id="{DC738447-F000-4802-BECF-C48AC92CC1A1}" type="slidenum">
              <a:rPr lang="en-US" smtClean="0"/>
              <a:t>16</a:t>
            </a:fld>
            <a:endParaRPr lang="en-US"/>
          </a:p>
        </p:txBody>
      </p:sp>
    </p:spTree>
    <p:extLst>
      <p:ext uri="{BB962C8B-B14F-4D97-AF65-F5344CB8AC3E}">
        <p14:creationId xmlns:p14="http://schemas.microsoft.com/office/powerpoint/2010/main" val="428541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CD0CE5-7100-492D-904D-5F7046AFB19F}"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en-US" altLang="zh-TW" smtClean="0"/>
              <a:t>Click to edit Master title style</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smtClean="0"/>
              <a:t>Click to edit Master subtitle style</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5/18/2021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5/18/2021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5/18/2021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5" y="1600229"/>
            <a:ext cx="10972803" cy="4525433"/>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lvl1pPr algn="l" defTabSz="342265">
              <a:defRPr/>
            </a:lvl1pPr>
          </a:lstStyle>
          <a:p>
            <a:fld id="{1644430F-59C3-4500-A010-0CA656677B38}" type="datetimeFigureOut">
              <a:rPr lang="en-US" smtClean="0"/>
              <a:t>5/18/2021</a:t>
            </a:fld>
            <a:endParaRPr lang="en-US"/>
          </a:p>
        </p:txBody>
      </p:sp>
      <p:sp>
        <p:nvSpPr>
          <p:cNvPr id="5" name="頁尾版面配置區 4"/>
          <p:cNvSpPr>
            <a:spLocks noGrp="1"/>
          </p:cNvSpPr>
          <p:nvPr>
            <p:ph type="ftr" sz="quarter" idx="11"/>
          </p:nvPr>
        </p:nvSpPr>
        <p:spPr/>
        <p:txBody>
          <a:bodyPr/>
          <a:lstStyle>
            <a:lvl1pPr algn="ctr" defTabSz="342265">
              <a:defRPr/>
            </a:lvl1pPr>
          </a:lstStyle>
          <a:p>
            <a:endParaRPr lang="en-US"/>
          </a:p>
        </p:txBody>
      </p:sp>
      <p:sp>
        <p:nvSpPr>
          <p:cNvPr id="6" name="投影片編號版面配置區 5"/>
          <p:cNvSpPr>
            <a:spLocks noGrp="1"/>
          </p:cNvSpPr>
          <p:nvPr>
            <p:ph type="sldNum" sz="quarter" idx="12"/>
          </p:nvPr>
        </p:nvSpPr>
        <p:spPr/>
        <p:txBody>
          <a:bodyPr/>
          <a:lstStyle>
            <a:lvl1pPr algn="r" defTabSz="342265">
              <a:defRPr/>
            </a:lvl1pPr>
          </a:lstStyle>
          <a:p>
            <a:fld id="{A1765977-7913-49A8-B70E-3080E5572F63}" type="slidenum">
              <a:rPr lang="en-US" smtClean="0"/>
              <a:t>‹#›</a:t>
            </a:fld>
            <a:endParaRPr lang="en-US"/>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1" y="410831"/>
            <a:ext cx="11135859" cy="565714"/>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5" name="Foliennummernplatzhalter 5"/>
          <p:cNvSpPr>
            <a:spLocks noGrp="1"/>
          </p:cNvSpPr>
          <p:nvPr>
            <p:ph type="sldNum" sz="quarter" idx="4"/>
          </p:nvPr>
        </p:nvSpPr>
        <p:spPr>
          <a:xfrm>
            <a:off x="516330" y="6525087"/>
            <a:ext cx="914426" cy="224424"/>
          </a:xfrm>
          <a:prstGeom prst="rect">
            <a:avLst/>
          </a:prstGeom>
        </p:spPr>
        <p:txBody>
          <a:bodyPr vert="horz" lIns="0" tIns="0" rIns="0" bIns="0" rtlCol="0" anchor="b" anchorCtr="0"/>
          <a:lstStyle>
            <a:lvl1pPr algn="l">
              <a:lnSpc>
                <a:spcPct val="90000"/>
              </a:lnSpc>
              <a:spcAft>
                <a:spcPts val="980"/>
              </a:spcAft>
              <a:defRPr sz="1000" b="1">
                <a:solidFill>
                  <a:schemeClr val="tx1"/>
                </a:solidFill>
              </a:defRPr>
            </a:lvl1pPr>
          </a:lstStyle>
          <a:p>
            <a:fld id="{A1765977-7913-49A8-B70E-3080E5572F63}" type="slidenum">
              <a:rPr lang="en-US" smtClean="0"/>
              <a:t>‹#›</a:t>
            </a:fld>
            <a:endParaRPr lang="en-US"/>
          </a:p>
        </p:txBody>
      </p:sp>
      <p:sp>
        <p:nvSpPr>
          <p:cNvPr id="17" name="Inhaltsplatzhalter 2"/>
          <p:cNvSpPr>
            <a:spLocks noGrp="1"/>
          </p:cNvSpPr>
          <p:nvPr>
            <p:ph idx="1"/>
          </p:nvPr>
        </p:nvSpPr>
        <p:spPr>
          <a:xfrm>
            <a:off x="516326" y="1154098"/>
            <a:ext cx="4096208" cy="1720984"/>
          </a:xfrm>
          <a:noFill/>
        </p:spPr>
        <p:txBody>
          <a:bodyPr/>
          <a:lstStyle>
            <a:lvl1pPr>
              <a:lnSpc>
                <a:spcPct val="100000"/>
              </a:lnSpc>
              <a:spcAft>
                <a:spcPts val="0"/>
              </a:spcAft>
              <a:defRPr sz="2200">
                <a:solidFill>
                  <a:schemeClr val="tx1"/>
                </a:solidFill>
              </a:defRPr>
            </a:lvl1pPr>
            <a:lvl2pPr>
              <a:lnSpc>
                <a:spcPct val="100000"/>
              </a:lnSpc>
              <a:spcAft>
                <a:spcPts val="0"/>
              </a:spcAft>
              <a:defRPr sz="2000">
                <a:solidFill>
                  <a:schemeClr val="tx1"/>
                </a:solidFill>
              </a:defRPr>
            </a:lvl2pPr>
            <a:lvl3pPr>
              <a:lnSpc>
                <a:spcPct val="100000"/>
              </a:lnSpc>
              <a:spcAft>
                <a:spcPts val="0"/>
              </a:spcAft>
              <a:defRPr sz="1800">
                <a:solidFill>
                  <a:schemeClr val="tx1"/>
                </a:solidFill>
              </a:defRPr>
            </a:lvl3pPr>
            <a:lvl4pPr>
              <a:lnSpc>
                <a:spcPct val="100000"/>
              </a:lnSpc>
              <a:spcAft>
                <a:spcPts val="0"/>
              </a:spcAft>
              <a:defRPr sz="1600">
                <a:solidFill>
                  <a:schemeClr val="tx1"/>
                </a:solidFill>
              </a:defRPr>
            </a:lvl4pPr>
            <a:lvl5pPr>
              <a:lnSpc>
                <a:spcPct val="100000"/>
              </a:lnSpc>
              <a:spcAft>
                <a:spcPts val="0"/>
              </a:spcAft>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idx="1"/>
          </p:nvPr>
        </p:nvSpPr>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5/18/2021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smtClean="0"/>
              <a:t>Edit Master text styles</a:t>
            </a:r>
          </a:p>
        </p:txBody>
      </p:sp>
      <p:sp>
        <p:nvSpPr>
          <p:cNvPr id="4" name="日期版面配置區 3"/>
          <p:cNvSpPr>
            <a:spLocks noGrp="1"/>
          </p:cNvSpPr>
          <p:nvPr>
            <p:ph type="dt" sz="half" idx="10"/>
          </p:nvPr>
        </p:nvSpPr>
        <p:spPr/>
        <p:txBody>
          <a:bodyPr/>
          <a:lstStyle/>
          <a:p>
            <a:fld id="{1644430F-59C3-4500-A010-0CA656677B38}" type="datetimeFigureOut">
              <a:rPr lang="en-US" smtClean="0"/>
              <a:t>5/18/2021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日期版面配置區 4"/>
          <p:cNvSpPr>
            <a:spLocks noGrp="1"/>
          </p:cNvSpPr>
          <p:nvPr>
            <p:ph type="dt" sz="half" idx="10"/>
          </p:nvPr>
        </p:nvSpPr>
        <p:spPr/>
        <p:txBody>
          <a:bodyPr/>
          <a:lstStyle/>
          <a:p>
            <a:fld id="{1644430F-59C3-4500-A010-0CA656677B38}" type="datetimeFigureOut">
              <a:rPr lang="en-US" smtClean="0"/>
              <a:t>5/18/2021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內容版面配置區 3"/>
          <p:cNvSpPr>
            <a:spLocks noGrp="1"/>
          </p:cNvSpPr>
          <p:nvPr>
            <p:ph sz="half" idx="2"/>
          </p:nvPr>
        </p:nvSpPr>
        <p:spPr>
          <a:xfrm>
            <a:off x="839788" y="2505075"/>
            <a:ext cx="5157787"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內容版面配置區 5"/>
          <p:cNvSpPr>
            <a:spLocks noGrp="1"/>
          </p:cNvSpPr>
          <p:nvPr>
            <p:ph sz="quarter" idx="4"/>
          </p:nvPr>
        </p:nvSpPr>
        <p:spPr>
          <a:xfrm>
            <a:off x="6172200" y="2505075"/>
            <a:ext cx="5183188"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日期版面配置區 6"/>
          <p:cNvSpPr>
            <a:spLocks noGrp="1"/>
          </p:cNvSpPr>
          <p:nvPr>
            <p:ph type="dt" sz="half" idx="10"/>
          </p:nvPr>
        </p:nvSpPr>
        <p:spPr/>
        <p:txBody>
          <a:bodyPr/>
          <a:lstStyle/>
          <a:p>
            <a:fld id="{1644430F-59C3-4500-A010-0CA656677B38}" type="datetimeFigureOut">
              <a:rPr lang="en-US" smtClean="0"/>
              <a:t>5/18/2021</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日期版面配置區 2"/>
          <p:cNvSpPr>
            <a:spLocks noGrp="1"/>
          </p:cNvSpPr>
          <p:nvPr>
            <p:ph type="dt" sz="half" idx="10"/>
          </p:nvPr>
        </p:nvSpPr>
        <p:spPr/>
        <p:txBody>
          <a:bodyPr/>
          <a:lstStyle/>
          <a:p>
            <a:fld id="{1644430F-59C3-4500-A010-0CA656677B38}" type="datetimeFigureOut">
              <a:rPr lang="en-US" smtClean="0"/>
              <a:t>5/18/2021</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644430F-59C3-4500-A010-0CA656677B38}" type="datetimeFigureOut">
              <a:rPr lang="en-US" smtClean="0"/>
              <a:t>5/18/2021</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日期版面配置區 4"/>
          <p:cNvSpPr>
            <a:spLocks noGrp="1"/>
          </p:cNvSpPr>
          <p:nvPr>
            <p:ph type="dt" sz="half" idx="10"/>
          </p:nvPr>
        </p:nvSpPr>
        <p:spPr/>
        <p:txBody>
          <a:bodyPr/>
          <a:lstStyle/>
          <a:p>
            <a:fld id="{1644430F-59C3-4500-A010-0CA656677B38}" type="datetimeFigureOut">
              <a:rPr lang="en-US" smtClean="0"/>
              <a:t>5/18/2021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日期版面配置區 4"/>
          <p:cNvSpPr>
            <a:spLocks noGrp="1"/>
          </p:cNvSpPr>
          <p:nvPr>
            <p:ph type="dt" sz="half" idx="10"/>
          </p:nvPr>
        </p:nvSpPr>
        <p:spPr/>
        <p:txBody>
          <a:bodyPr/>
          <a:lstStyle/>
          <a:p>
            <a:fld id="{1644430F-59C3-4500-A010-0CA656677B38}" type="datetimeFigureOut">
              <a:rPr lang="en-US" smtClean="0"/>
              <a:t>5/18/2021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4430F-59C3-4500-A010-0CA656677B38}" type="datetimeFigureOut">
              <a:rPr lang="en-US" smtClean="0"/>
              <a:t>5/18/2021</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65977-7913-49A8-B70E-3080E5572F6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7.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1.wmf"/><Relationship Id="rId4" Type="http://schemas.openxmlformats.org/officeDocument/2006/relationships/package" Target="../embeddings/Microsoft_Excel_Worksheet2.xlsx"/></Relationships>
</file>

<file path=ppt/slides/_rels/slide24.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55.png"/><Relationship Id="rId7"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54.wmf"/><Relationship Id="rId4" Type="http://schemas.openxmlformats.org/officeDocument/2006/relationships/image" Target="../media/image56.png"/><Relationship Id="rId9" Type="http://schemas.openxmlformats.org/officeDocument/2006/relationships/package" Target="../embeddings/Microsoft_Excel_Worksheet4.xlsx"/></Relationships>
</file>

<file path=ppt/slides/_rels/slide25.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61.png"/><Relationship Id="rId7"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9.wmf"/><Relationship Id="rId5" Type="http://schemas.openxmlformats.org/officeDocument/2006/relationships/package" Target="../embeddings/Microsoft_Excel_Worksheet5.xlsx"/><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PowerPoint_Presentation7.pptx"/><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Excel_Worksheet8.xlsx"/><Relationship Id="rId5" Type="http://schemas.openxmlformats.org/officeDocument/2006/relationships/image" Target="../media/image67.png"/><Relationship Id="rId4" Type="http://schemas.openxmlformats.org/officeDocument/2006/relationships/image" Target="../media/image6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Week 19</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36187" y="78887"/>
            <a:ext cx="1398140" cy="584775"/>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ECN </a:t>
            </a:r>
          </a:p>
          <a:p>
            <a:r>
              <a:rPr lang="en-US" sz="1400" i="1" smtClean="0">
                <a:latin typeface="Times New Roman" panose="02020603050405020304" pitchFamily="18" charset="0"/>
                <a:cs typeface="Times New Roman" panose="02020603050405020304" pitchFamily="18" charset="0"/>
              </a:rPr>
              <a:t>(Notify for user)</a:t>
            </a:r>
            <a:endParaRPr lang="en-US" sz="1400" b="1" i="1" dirty="0">
              <a:latin typeface="Times New Roman" panose="02020603050405020304" pitchFamily="18" charset="0"/>
              <a:cs typeface="Times New Roman" panose="02020603050405020304" pitchFamily="18" charset="0"/>
            </a:endParaRPr>
          </a:p>
        </p:txBody>
      </p:sp>
      <p:sp>
        <p:nvSpPr>
          <p:cNvPr id="16" name="Flowchart: Magnetic Disk 15"/>
          <p:cNvSpPr/>
          <p:nvPr/>
        </p:nvSpPr>
        <p:spPr>
          <a:xfrm>
            <a:off x="6106365" y="3677856"/>
            <a:ext cx="1301115" cy="12611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FII Server</a:t>
            </a:r>
            <a:endParaRPr lang="en-US" sz="1300">
              <a:latin typeface="Times New Roman" panose="02020603050405020304" pitchFamily="18" charset="0"/>
              <a:cs typeface="Times New Roman" panose="02020603050405020304" pitchFamily="18" charset="0"/>
            </a:endParaRPr>
          </a:p>
        </p:txBody>
      </p:sp>
      <p:sp>
        <p:nvSpPr>
          <p:cNvPr id="17" name="Hexagon 16"/>
          <p:cNvSpPr/>
          <p:nvPr/>
        </p:nvSpPr>
        <p:spPr>
          <a:xfrm>
            <a:off x="1214195" y="3628009"/>
            <a:ext cx="1533525" cy="136080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mtClean="0">
                <a:latin typeface="Times New Roman" pitchFamily="18" charset="0"/>
                <a:cs typeface="Times New Roman" pitchFamily="18" charset="0"/>
              </a:rPr>
              <a:t>IT</a:t>
            </a:r>
          </a:p>
          <a:p>
            <a:pPr algn="ctr"/>
            <a:r>
              <a:rPr lang="en-US" smtClean="0">
                <a:latin typeface="Times New Roman" pitchFamily="18" charset="0"/>
                <a:cs typeface="Times New Roman" pitchFamily="18" charset="0"/>
              </a:rPr>
              <a:t>Allpart</a:t>
            </a:r>
            <a:endParaRPr lang="en-US">
              <a:latin typeface="Times New Roman" pitchFamily="18" charset="0"/>
              <a:cs typeface="Times New Roman" pitchFamily="18" charset="0"/>
            </a:endParaRPr>
          </a:p>
        </p:txBody>
      </p:sp>
      <p:sp>
        <p:nvSpPr>
          <p:cNvPr id="18" name="Rectangle 17"/>
          <p:cNvSpPr/>
          <p:nvPr/>
        </p:nvSpPr>
        <p:spPr>
          <a:xfrm>
            <a:off x="1340632" y="1203728"/>
            <a:ext cx="1280653" cy="9316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IQC</a:t>
            </a:r>
            <a:endParaRPr lang="en-US">
              <a:latin typeface="Times New Roman" pitchFamily="18" charset="0"/>
              <a:cs typeface="Times New Roman" pitchFamily="18" charset="0"/>
            </a:endParaRPr>
          </a:p>
        </p:txBody>
      </p:sp>
      <p:cxnSp>
        <p:nvCxnSpPr>
          <p:cNvPr id="3" name="Straight Arrow Connector 2"/>
          <p:cNvCxnSpPr/>
          <p:nvPr/>
        </p:nvCxnSpPr>
        <p:spPr>
          <a:xfrm flipV="1">
            <a:off x="1980957" y="2378979"/>
            <a:ext cx="0" cy="1026542"/>
          </a:xfrm>
          <a:prstGeom prst="straightConnector1">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0" name="Oval Callout 19"/>
          <p:cNvSpPr/>
          <p:nvPr/>
        </p:nvSpPr>
        <p:spPr>
          <a:xfrm>
            <a:off x="67506" y="2456616"/>
            <a:ext cx="1535502" cy="1017917"/>
          </a:xfrm>
          <a:prstGeom prst="wedgeEllipseCallout">
            <a:avLst>
              <a:gd name="adj1" fmla="val 69859"/>
              <a:gd name="adj2" fmla="val -1637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Scan PNs in Allpart</a:t>
            </a:r>
            <a:endParaRPr lang="en-US" sz="1500">
              <a:latin typeface="Times New Roman" pitchFamily="18" charset="0"/>
              <a:cs typeface="Times New Roman" pitchFamily="18" charset="0"/>
            </a:endParaRPr>
          </a:p>
        </p:txBody>
      </p:sp>
      <p:cxnSp>
        <p:nvCxnSpPr>
          <p:cNvPr id="5" name="Straight Arrow Connector 4"/>
          <p:cNvCxnSpPr/>
          <p:nvPr/>
        </p:nvCxnSpPr>
        <p:spPr>
          <a:xfrm flipH="1">
            <a:off x="3233715" y="4308411"/>
            <a:ext cx="2424022" cy="0"/>
          </a:xfrm>
          <a:prstGeom prst="straightConnector1">
            <a:avLst/>
          </a:prstGeom>
          <a:ln>
            <a:solidFill>
              <a:schemeClr val="accent1"/>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3" name="Oval Callout 22"/>
          <p:cNvSpPr/>
          <p:nvPr/>
        </p:nvSpPr>
        <p:spPr>
          <a:xfrm>
            <a:off x="2944045" y="4938966"/>
            <a:ext cx="1937311" cy="1017917"/>
          </a:xfrm>
          <a:prstGeom prst="wedgeEllipseCallout">
            <a:avLst>
              <a:gd name="adj1" fmla="val 26600"/>
              <a:gd name="adj2" fmla="val -10704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Update status PN on ECN evaluation</a:t>
            </a:r>
            <a:endParaRPr lang="en-US" sz="1500">
              <a:latin typeface="Times New Roman" pitchFamily="18" charset="0"/>
              <a:cs typeface="Times New Roman" pitchFamily="18" charset="0"/>
            </a:endParaRPr>
          </a:p>
        </p:txBody>
      </p:sp>
      <p:sp>
        <p:nvSpPr>
          <p:cNvPr id="25" name="Rectangle 24"/>
          <p:cNvSpPr/>
          <p:nvPr/>
        </p:nvSpPr>
        <p:spPr>
          <a:xfrm>
            <a:off x="5047446" y="1913338"/>
            <a:ext cx="810222" cy="58942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PM</a:t>
            </a:r>
            <a:endParaRPr lang="en-US">
              <a:latin typeface="Times New Roman" pitchFamily="18" charset="0"/>
              <a:cs typeface="Times New Roman" pitchFamily="18" charset="0"/>
            </a:endParaRPr>
          </a:p>
        </p:txBody>
      </p:sp>
      <p:sp>
        <p:nvSpPr>
          <p:cNvPr id="26" name="Rectangle 25"/>
          <p:cNvSpPr/>
          <p:nvPr/>
        </p:nvSpPr>
        <p:spPr>
          <a:xfrm>
            <a:off x="6010068" y="1913337"/>
            <a:ext cx="810222" cy="58942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MPM</a:t>
            </a:r>
            <a:endParaRPr lang="en-US">
              <a:latin typeface="Times New Roman" pitchFamily="18" charset="0"/>
              <a:cs typeface="Times New Roman" pitchFamily="18" charset="0"/>
            </a:endParaRPr>
          </a:p>
        </p:txBody>
      </p:sp>
      <p:sp>
        <p:nvSpPr>
          <p:cNvPr id="27" name="Rectangle 26"/>
          <p:cNvSpPr/>
          <p:nvPr/>
        </p:nvSpPr>
        <p:spPr>
          <a:xfrm>
            <a:off x="6972690" y="1913338"/>
            <a:ext cx="810222" cy="58942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ME</a:t>
            </a:r>
            <a:endParaRPr lang="en-US">
              <a:latin typeface="Times New Roman" pitchFamily="18" charset="0"/>
              <a:cs typeface="Times New Roman" pitchFamily="18" charset="0"/>
            </a:endParaRPr>
          </a:p>
        </p:txBody>
      </p:sp>
      <p:sp>
        <p:nvSpPr>
          <p:cNvPr id="29" name="Rectangle 28"/>
          <p:cNvSpPr/>
          <p:nvPr/>
        </p:nvSpPr>
        <p:spPr>
          <a:xfrm>
            <a:off x="7935312" y="1913336"/>
            <a:ext cx="810222" cy="58942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PC</a:t>
            </a:r>
            <a:endParaRPr lang="en-US">
              <a:latin typeface="Times New Roman" pitchFamily="18" charset="0"/>
              <a:cs typeface="Times New Roman" pitchFamily="18" charset="0"/>
            </a:endParaRPr>
          </a:p>
        </p:txBody>
      </p:sp>
      <p:sp>
        <p:nvSpPr>
          <p:cNvPr id="32" name="Rectangle 31"/>
          <p:cNvSpPr/>
          <p:nvPr/>
        </p:nvSpPr>
        <p:spPr>
          <a:xfrm>
            <a:off x="9510740" y="1909179"/>
            <a:ext cx="810222" cy="58942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IPQC</a:t>
            </a:r>
            <a:endParaRPr lang="en-US">
              <a:latin typeface="Times New Roman" pitchFamily="18" charset="0"/>
              <a:cs typeface="Times New Roman" pitchFamily="18" charset="0"/>
            </a:endParaRPr>
          </a:p>
        </p:txBody>
      </p:sp>
      <p:sp>
        <p:nvSpPr>
          <p:cNvPr id="8" name="TextBox 7"/>
          <p:cNvSpPr txBox="1"/>
          <p:nvPr/>
        </p:nvSpPr>
        <p:spPr>
          <a:xfrm>
            <a:off x="8988725" y="2051414"/>
            <a:ext cx="348172" cy="369332"/>
          </a:xfrm>
          <a:prstGeom prst="rect">
            <a:avLst/>
          </a:prstGeom>
          <a:noFill/>
        </p:spPr>
        <p:txBody>
          <a:bodyPr wrap="none" rtlCol="0">
            <a:spAutoFit/>
          </a:bodyPr>
          <a:lstStyle/>
          <a:p>
            <a:r>
              <a:rPr lang="en-US" b="1" smtClean="0"/>
              <a:t>…</a:t>
            </a:r>
            <a:endParaRPr lang="en-US" b="1"/>
          </a:p>
        </p:txBody>
      </p:sp>
      <p:cxnSp>
        <p:nvCxnSpPr>
          <p:cNvPr id="14" name="Straight Arrow Connector 13"/>
          <p:cNvCxnSpPr/>
          <p:nvPr/>
        </p:nvCxnSpPr>
        <p:spPr>
          <a:xfrm flipV="1">
            <a:off x="6820290" y="3014340"/>
            <a:ext cx="0" cy="66243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4881356" y="1514475"/>
            <a:ext cx="5672344" cy="1451099"/>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Callout 33"/>
          <p:cNvSpPr/>
          <p:nvPr/>
        </p:nvSpPr>
        <p:spPr>
          <a:xfrm>
            <a:off x="7932437" y="3290493"/>
            <a:ext cx="1937311" cy="1017917"/>
          </a:xfrm>
          <a:prstGeom prst="wedgeEllipseCallout">
            <a:avLst>
              <a:gd name="adj1" fmla="val -52558"/>
              <a:gd name="adj2" fmla="val -9675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Send notify for </a:t>
            </a:r>
            <a:r>
              <a:rPr lang="en-US" sz="1500">
                <a:latin typeface="Times New Roman" pitchFamily="18" charset="0"/>
                <a:cs typeface="Times New Roman" pitchFamily="18" charset="0"/>
              </a:rPr>
              <a:t>Applicant</a:t>
            </a:r>
            <a:r>
              <a:rPr lang="en-US" sz="1500" smtClean="0">
                <a:latin typeface="Times New Roman" pitchFamily="18" charset="0"/>
                <a:cs typeface="Times New Roman" pitchFamily="18" charset="0"/>
              </a:rPr>
              <a:t> by CFT</a:t>
            </a:r>
            <a:endParaRPr lang="en-US" sz="1500">
              <a:latin typeface="Times New Roman" pitchFamily="18" charset="0"/>
              <a:cs typeface="Times New Roman" pitchFamily="18" charset="0"/>
            </a:endParaRPr>
          </a:p>
        </p:txBody>
      </p:sp>
      <p:sp>
        <p:nvSpPr>
          <p:cNvPr id="35" name="Oval Callout 34"/>
          <p:cNvSpPr/>
          <p:nvPr/>
        </p:nvSpPr>
        <p:spPr>
          <a:xfrm>
            <a:off x="7717528" y="5039550"/>
            <a:ext cx="2026547" cy="1246950"/>
          </a:xfrm>
          <a:prstGeom prst="wedgeEllipseCallout">
            <a:avLst>
              <a:gd name="adj1" fmla="val -71732"/>
              <a:gd name="adj2" fmla="val -5932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Check status PNs change on ECN evaluation</a:t>
            </a:r>
            <a:endParaRPr lang="en-US" sz="1500">
              <a:latin typeface="Times New Roman" pitchFamily="18" charset="0"/>
              <a:cs typeface="Times New Roman" pitchFamily="18" charset="0"/>
            </a:endParaRPr>
          </a:p>
        </p:txBody>
      </p:sp>
    </p:spTree>
    <p:extLst>
      <p:ext uri="{BB962C8B-B14F-4D97-AF65-F5344CB8AC3E}">
        <p14:creationId xmlns:p14="http://schemas.microsoft.com/office/powerpoint/2010/main" val="2201767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4657" y="2822189"/>
            <a:ext cx="3831693" cy="269278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1" name="TextBox 90"/>
          <p:cNvSpPr txBox="1"/>
          <p:nvPr/>
        </p:nvSpPr>
        <p:spPr>
          <a:xfrm>
            <a:off x="136187" y="78887"/>
            <a:ext cx="1770678" cy="584775"/>
          </a:xfrm>
          <a:prstGeom prst="rect">
            <a:avLst/>
          </a:prstGeom>
          <a:noFill/>
        </p:spPr>
        <p:txBody>
          <a:bodyPr wrap="none" rtlCol="0">
            <a:spAutoFit/>
          </a:bodyPr>
          <a:lstStyle/>
          <a:p>
            <a:r>
              <a:rPr lang="en-US" b="1" smtClean="0">
                <a:latin typeface="Times New Roman" pitchFamily="18" charset="0"/>
                <a:cs typeface="Times New Roman" panose="02020603050405020304" pitchFamily="18" charset="0"/>
              </a:rPr>
              <a:t>BOM Compare </a:t>
            </a:r>
            <a:endParaRPr lang="en-US" b="1" smtClean="0">
              <a:latin typeface="Times New Roman" pitchFamily="18" charset="0"/>
              <a:cs typeface="Times New Roman" panose="02020603050405020304" pitchFamily="18" charset="0"/>
            </a:endParaRPr>
          </a:p>
          <a:p>
            <a:r>
              <a:rPr lang="en-US" sz="1400" i="1" smtClean="0">
                <a:latin typeface="Times New Roman" panose="02020603050405020304" pitchFamily="18" charset="0"/>
                <a:cs typeface="Times New Roman" panose="02020603050405020304" pitchFamily="18" charset="0"/>
              </a:rPr>
              <a:t>(BOM data)</a:t>
            </a:r>
            <a:endParaRPr lang="en-US" sz="1400" b="1" i="1" dirty="0">
              <a:latin typeface="Times New Roman" panose="02020603050405020304" pitchFamily="18" charset="0"/>
              <a:cs typeface="Times New Roman" panose="02020603050405020304" pitchFamily="18" charset="0"/>
            </a:endParaRPr>
          </a:p>
        </p:txBody>
      </p:sp>
      <p:sp>
        <p:nvSpPr>
          <p:cNvPr id="28" name="Hexagon 27"/>
          <p:cNvSpPr/>
          <p:nvPr/>
        </p:nvSpPr>
        <p:spPr>
          <a:xfrm>
            <a:off x="1062990" y="774579"/>
            <a:ext cx="1533525" cy="136080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Times New Roman" pitchFamily="18" charset="0"/>
                <a:cs typeface="Times New Roman" pitchFamily="18" charset="0"/>
              </a:rPr>
              <a:t>Agile</a:t>
            </a:r>
          </a:p>
        </p:txBody>
      </p:sp>
      <p:sp>
        <p:nvSpPr>
          <p:cNvPr id="30" name="Flowchart: Magnetic Disk 29"/>
          <p:cNvSpPr/>
          <p:nvPr/>
        </p:nvSpPr>
        <p:spPr>
          <a:xfrm>
            <a:off x="3953321" y="3011099"/>
            <a:ext cx="1301115" cy="12611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anose="02020603050405020304" pitchFamily="18" charset="0"/>
              </a:rPr>
              <a:t>FII Server</a:t>
            </a:r>
            <a:endParaRPr lang="en-US" sz="1300">
              <a:latin typeface="Times New Roman" panose="02020603050405020304" pitchFamily="18" charset="0"/>
              <a:cs typeface="Times New Roman" panose="02020603050405020304" pitchFamily="18" charset="0"/>
            </a:endParaRPr>
          </a:p>
        </p:txBody>
      </p:sp>
      <p:cxnSp>
        <p:nvCxnSpPr>
          <p:cNvPr id="31" name="Straight Arrow Connector 30"/>
          <p:cNvCxnSpPr/>
          <p:nvPr/>
        </p:nvCxnSpPr>
        <p:spPr>
          <a:xfrm>
            <a:off x="2691442" y="1940954"/>
            <a:ext cx="1563789" cy="1009291"/>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42" name="TextBox 41"/>
          <p:cNvSpPr txBox="1"/>
          <p:nvPr/>
        </p:nvSpPr>
        <p:spPr>
          <a:xfrm rot="2070568">
            <a:off x="2559825" y="2140360"/>
            <a:ext cx="1733168" cy="477054"/>
          </a:xfrm>
          <a:prstGeom prst="rect">
            <a:avLst/>
          </a:prstGeom>
          <a:noFill/>
        </p:spPr>
        <p:txBody>
          <a:bodyPr wrap="none" rtlCol="0">
            <a:spAutoFit/>
          </a:bodyPr>
          <a:lstStyle/>
          <a:p>
            <a:pPr algn="ctr"/>
            <a:r>
              <a:rPr lang="en-US" sz="1400" smtClean="0">
                <a:latin typeface="Times New Roman" pitchFamily="18" charset="0"/>
                <a:cs typeface="Times New Roman" panose="02020603050405020304" pitchFamily="18" charset="0"/>
              </a:rPr>
              <a:t>Download BOM data</a:t>
            </a:r>
          </a:p>
          <a:p>
            <a:pPr algn="ctr"/>
            <a:r>
              <a:rPr lang="en-US" sz="1100" i="1">
                <a:solidFill>
                  <a:schemeClr val="accent2"/>
                </a:solidFill>
                <a:latin typeface="Times New Roman" panose="02020603050405020304" pitchFamily="18" charset="0"/>
                <a:cs typeface="Times New Roman" panose="02020603050405020304" pitchFamily="18" charset="0"/>
              </a:rPr>
              <a:t>(Account)</a:t>
            </a:r>
          </a:p>
        </p:txBody>
      </p:sp>
      <p:sp>
        <p:nvSpPr>
          <p:cNvPr id="7" name="Hexagon 6"/>
          <p:cNvSpPr/>
          <p:nvPr/>
        </p:nvSpPr>
        <p:spPr>
          <a:xfrm>
            <a:off x="6072062" y="774577"/>
            <a:ext cx="1533525" cy="136080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mtClean="0">
                <a:latin typeface="Times New Roman" pitchFamily="18" charset="0"/>
                <a:cs typeface="Times New Roman" pitchFamily="18" charset="0"/>
              </a:rPr>
              <a:t>IT</a:t>
            </a:r>
          </a:p>
          <a:p>
            <a:pPr algn="ctr"/>
            <a:r>
              <a:rPr lang="en-US" smtClean="0">
                <a:latin typeface="Times New Roman" pitchFamily="18" charset="0"/>
                <a:cs typeface="Times New Roman" pitchFamily="18" charset="0"/>
              </a:rPr>
              <a:t>Allpart</a:t>
            </a:r>
            <a:endParaRPr lang="en-US">
              <a:latin typeface="Times New Roman" pitchFamily="18" charset="0"/>
              <a:cs typeface="Times New Roman" pitchFamily="18" charset="0"/>
            </a:endParaRPr>
          </a:p>
        </p:txBody>
      </p:sp>
      <p:cxnSp>
        <p:nvCxnSpPr>
          <p:cNvPr id="11" name="Straight Arrow Connector 10"/>
          <p:cNvCxnSpPr/>
          <p:nvPr/>
        </p:nvCxnSpPr>
        <p:spPr>
          <a:xfrm flipH="1">
            <a:off x="4908430" y="1940954"/>
            <a:ext cx="1163633" cy="1009291"/>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rot="19260113">
            <a:off x="4969411" y="2173242"/>
            <a:ext cx="869149" cy="307777"/>
          </a:xfrm>
          <a:prstGeom prst="rect">
            <a:avLst/>
          </a:prstGeom>
          <a:noFill/>
        </p:spPr>
        <p:txBody>
          <a:bodyPr wrap="none" rtlCol="0">
            <a:spAutoFit/>
          </a:bodyPr>
          <a:lstStyle/>
          <a:p>
            <a:pPr algn="ctr"/>
            <a:r>
              <a:rPr lang="en-US" sz="1400" smtClean="0">
                <a:latin typeface="Times New Roman" pitchFamily="18" charset="0"/>
                <a:cs typeface="Times New Roman" panose="02020603050405020304" pitchFamily="18" charset="0"/>
              </a:rPr>
              <a:t>Data PNs</a:t>
            </a:r>
          </a:p>
        </p:txBody>
      </p:sp>
      <p:sp>
        <p:nvSpPr>
          <p:cNvPr id="9" name="Rectangle 8"/>
          <p:cNvSpPr/>
          <p:nvPr/>
        </p:nvSpPr>
        <p:spPr>
          <a:xfrm>
            <a:off x="3519708" y="5605193"/>
            <a:ext cx="2168339" cy="9316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FAI</a:t>
            </a:r>
            <a:endParaRPr lang="en-US">
              <a:latin typeface="Times New Roman" pitchFamily="18" charset="0"/>
              <a:cs typeface="Times New Roman" pitchFamily="18" charset="0"/>
            </a:endParaRPr>
          </a:p>
        </p:txBody>
      </p:sp>
      <p:cxnSp>
        <p:nvCxnSpPr>
          <p:cNvPr id="13" name="Straight Arrow Connector 12"/>
          <p:cNvCxnSpPr/>
          <p:nvPr/>
        </p:nvCxnSpPr>
        <p:spPr>
          <a:xfrm>
            <a:off x="4574934" y="4373592"/>
            <a:ext cx="0" cy="114138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Oval Callout 21"/>
          <p:cNvSpPr/>
          <p:nvPr/>
        </p:nvSpPr>
        <p:spPr>
          <a:xfrm>
            <a:off x="7989139" y="756549"/>
            <a:ext cx="1837426" cy="1441221"/>
          </a:xfrm>
          <a:prstGeom prst="wedgeEllipseCallout">
            <a:avLst>
              <a:gd name="adj1" fmla="val -69687"/>
              <a:gd name="adj2" fmla="val 747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BOM current using on Line</a:t>
            </a:r>
            <a:endParaRPr lang="en-US" sz="1500">
              <a:latin typeface="Times New Roman" pitchFamily="18" charset="0"/>
              <a:cs typeface="Times New Roman" pitchFamily="18" charset="0"/>
            </a:endParaRPr>
          </a:p>
        </p:txBody>
      </p:sp>
      <p:sp>
        <p:nvSpPr>
          <p:cNvPr id="16" name="Oval Callout 15"/>
          <p:cNvSpPr/>
          <p:nvPr/>
        </p:nvSpPr>
        <p:spPr>
          <a:xfrm>
            <a:off x="6162413" y="5605193"/>
            <a:ext cx="2016888" cy="1266286"/>
          </a:xfrm>
          <a:prstGeom prst="wedgeEllipseCallout">
            <a:avLst>
              <a:gd name="adj1" fmla="val -70661"/>
              <a:gd name="adj2" fmla="val -752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Notify for checker</a:t>
            </a:r>
          </a:p>
          <a:p>
            <a:pPr algn="ctr"/>
            <a:r>
              <a:rPr lang="en-US" sz="1500" smtClean="0">
                <a:latin typeface="Times New Roman" pitchFamily="18" charset="0"/>
                <a:cs typeface="Times New Roman" pitchFamily="18" charset="0"/>
              </a:rPr>
              <a:t>(Peachat/Web)</a:t>
            </a:r>
            <a:endParaRPr lang="en-US" sz="150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763" y="2917440"/>
            <a:ext cx="11906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201" y="2896064"/>
            <a:ext cx="11906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6772275" y="3943350"/>
            <a:ext cx="59055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6772275" y="4235257"/>
            <a:ext cx="590550" cy="0"/>
          </a:xfrm>
          <a:prstGeom prst="straightConnector1">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6669844" y="3943350"/>
            <a:ext cx="795411" cy="292388"/>
          </a:xfrm>
          <a:prstGeom prst="rect">
            <a:avLst/>
          </a:prstGeom>
        </p:spPr>
        <p:txBody>
          <a:bodyPr wrap="none">
            <a:spAutoFit/>
          </a:bodyPr>
          <a:lstStyle/>
          <a:p>
            <a:r>
              <a:rPr lang="en-US" sz="1300">
                <a:latin typeface="Times New Roman" pitchFamily="18" charset="0"/>
                <a:cs typeface="Times New Roman" pitchFamily="18" charset="0"/>
              </a:rPr>
              <a:t>Compare</a:t>
            </a:r>
            <a:endParaRPr lang="en-US" sz="13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36187" y="78887"/>
            <a:ext cx="2121158"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Smart Factory APP</a:t>
            </a:r>
          </a:p>
          <a:p>
            <a:r>
              <a:rPr lang="en-US" sz="1400" i="1" smtClean="0">
                <a:latin typeface="Times New Roman" panose="02020603050405020304" pitchFamily="18" charset="0"/>
                <a:cs typeface="Times New Roman" panose="02020603050405020304" pitchFamily="18" charset="0"/>
              </a:rPr>
              <a:t>(SMT FAI status)</a:t>
            </a:r>
            <a:endParaRPr lang="en-US" sz="1400" b="1" i="1"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2203113" y="863687"/>
            <a:ext cx="2673548" cy="5092385"/>
            <a:chOff x="2631738" y="663662"/>
            <a:chExt cx="2673548" cy="5092385"/>
          </a:xfrm>
        </p:grpSpPr>
        <p:pic>
          <p:nvPicPr>
            <p:cNvPr id="3074" name="Picture 2" descr="C:\Users\V0959579\Desktop\Screenshot_16118020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1738" y="663662"/>
              <a:ext cx="2673548" cy="4752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8716" y="5463659"/>
              <a:ext cx="1319592" cy="292388"/>
            </a:xfrm>
            <a:prstGeom prst="rect">
              <a:avLst/>
            </a:prstGeom>
            <a:noFill/>
          </p:spPr>
          <p:txBody>
            <a:bodyPr wrap="none" rtlCol="0">
              <a:spAutoFit/>
            </a:bodyPr>
            <a:lstStyle/>
            <a:p>
              <a:r>
                <a:rPr lang="en-US" sz="1300" b="1" smtClean="0">
                  <a:latin typeface="Times New Roman" pitchFamily="18" charset="0"/>
                  <a:cs typeface="Times New Roman" pitchFamily="18" charset="0"/>
                </a:rPr>
                <a:t>Checking status</a:t>
              </a:r>
              <a:endParaRPr lang="en-US" sz="1300" b="1">
                <a:latin typeface="Times New Roman" pitchFamily="18" charset="0"/>
                <a:cs typeface="Times New Roman" pitchFamily="18" charset="0"/>
              </a:endParaRPr>
            </a:p>
          </p:txBody>
        </p:sp>
      </p:grpSp>
      <p:grpSp>
        <p:nvGrpSpPr>
          <p:cNvPr id="8" name="Group 7"/>
          <p:cNvGrpSpPr/>
          <p:nvPr/>
        </p:nvGrpSpPr>
        <p:grpSpPr>
          <a:xfrm>
            <a:off x="7584738" y="863687"/>
            <a:ext cx="2673548" cy="5092385"/>
            <a:chOff x="7584738" y="663662"/>
            <a:chExt cx="2673548" cy="5092385"/>
          </a:xfrm>
        </p:grpSpPr>
        <p:pic>
          <p:nvPicPr>
            <p:cNvPr id="3075" name="Picture 3" descr="C:\Users\V0959579\Desktop\Screenshot_161180204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4738" y="663662"/>
              <a:ext cx="2673548" cy="47529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8211702" y="5463659"/>
              <a:ext cx="1419619" cy="292388"/>
            </a:xfrm>
            <a:prstGeom prst="rect">
              <a:avLst/>
            </a:prstGeom>
            <a:noFill/>
          </p:spPr>
          <p:txBody>
            <a:bodyPr wrap="none" rtlCol="0">
              <a:spAutoFit/>
            </a:bodyPr>
            <a:lstStyle/>
            <a:p>
              <a:r>
                <a:rPr lang="en-US" sz="1300" b="1" smtClean="0">
                  <a:latin typeface="Times New Roman" pitchFamily="18" charset="0"/>
                  <a:cs typeface="Times New Roman" pitchFamily="18" charset="0"/>
                </a:rPr>
                <a:t>Detail FAI report</a:t>
              </a:r>
              <a:endParaRPr lang="en-US" sz="1300" b="1">
                <a:latin typeface="Times New Roman" pitchFamily="18" charset="0"/>
                <a:cs typeface="Times New Roman" pitchFamily="18" charset="0"/>
              </a:endParaRPr>
            </a:p>
          </p:txBody>
        </p:sp>
      </p:grpSp>
    </p:spTree>
    <p:extLst>
      <p:ext uri="{BB962C8B-B14F-4D97-AF65-F5344CB8AC3E}">
        <p14:creationId xmlns:p14="http://schemas.microsoft.com/office/powerpoint/2010/main" val="3854587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AppServ\www\project\JavaSpring\test\192.168.35.25\2021_2_3_15_46_1board Handl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575" y="1095375"/>
            <a:ext cx="29591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ppServ\www\project\JavaSpring\test\192.168.35.25\2021_2_3_15_46_1Print He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75" y="3424236"/>
            <a:ext cx="29591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AppServ\www\project\JavaSpring\test\192.168.35.25\2021_2_3_15_46_1Sepa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9325" y="1095375"/>
            <a:ext cx="29591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ppServ\www\project\JavaSpring\test\192.168.35.25\2021_2_3_15_46_1wiper Graphi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9325" y="3424236"/>
            <a:ext cx="2959100" cy="22193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36187" y="78887"/>
            <a:ext cx="2595582"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Collection data Machine</a:t>
            </a:r>
          </a:p>
          <a:p>
            <a:r>
              <a:rPr lang="en-US" sz="1400" i="1" smtClean="0">
                <a:latin typeface="Times New Roman" panose="02020603050405020304" pitchFamily="18" charset="0"/>
                <a:cs typeface="Times New Roman" panose="02020603050405020304" pitchFamily="18" charset="0"/>
              </a:rPr>
              <a:t>(Screenshot Printer)</a:t>
            </a:r>
            <a:endParaRPr lang="en-US" sz="1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98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187" y="78887"/>
            <a:ext cx="2206694"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Compare BOM data</a:t>
            </a:r>
          </a:p>
          <a:p>
            <a:r>
              <a:rPr lang="en-US" sz="1400" i="1" smtClean="0">
                <a:latin typeface="Times New Roman" panose="02020603050405020304" pitchFamily="18" charset="0"/>
                <a:cs typeface="Times New Roman" panose="02020603050405020304" pitchFamily="18" charset="0"/>
              </a:rPr>
              <a:t>(</a:t>
            </a:r>
            <a:r>
              <a:rPr lang="en-US" sz="1400" i="1">
                <a:latin typeface="Times New Roman" pitchFamily="18" charset="0"/>
                <a:cs typeface="Times New Roman" pitchFamily="18" charset="0"/>
              </a:rPr>
              <a:t>40-2411-1001</a:t>
            </a:r>
            <a:r>
              <a:rPr lang="en-US" sz="1400" i="1" smtClean="0">
                <a:latin typeface="Times New Roman" panose="02020603050405020304" pitchFamily="18" charset="0"/>
                <a:cs typeface="Times New Roman" panose="02020603050405020304" pitchFamily="18" charset="0"/>
              </a:rPr>
              <a:t>)</a:t>
            </a:r>
            <a:endParaRPr lang="en-US" sz="1400" b="1" i="1"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5919740" y="462608"/>
            <a:ext cx="1760418" cy="6211788"/>
            <a:chOff x="3297310" y="462608"/>
            <a:chExt cx="1760418" cy="6211788"/>
          </a:xfrm>
        </p:grpSpPr>
        <p:sp>
          <p:nvSpPr>
            <p:cNvPr id="2" name="Rectangle 1"/>
            <p:cNvSpPr/>
            <p:nvPr/>
          </p:nvSpPr>
          <p:spPr>
            <a:xfrm>
              <a:off x="3297310" y="462608"/>
              <a:ext cx="1760418" cy="323165"/>
            </a:xfrm>
            <a:prstGeom prst="rect">
              <a:avLst/>
            </a:prstGeom>
          </p:spPr>
          <p:txBody>
            <a:bodyPr wrap="none">
              <a:spAutoFit/>
            </a:bodyPr>
            <a:lstStyle/>
            <a:p>
              <a:r>
                <a:rPr lang="en-US" sz="1500" smtClean="0">
                  <a:latin typeface="Times New Roman" pitchFamily="18" charset="0"/>
                  <a:cs typeface="Times New Roman" pitchFamily="18" charset="0"/>
                </a:rPr>
                <a:t>WO: 002151013573</a:t>
              </a:r>
              <a:endParaRPr lang="en-US" sz="150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929" y="826046"/>
              <a:ext cx="1495425" cy="584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8558572" y="462608"/>
            <a:ext cx="1760418" cy="6211788"/>
            <a:chOff x="7074828" y="462608"/>
            <a:chExt cx="1760418" cy="6211788"/>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374" y="835571"/>
              <a:ext cx="1457325" cy="583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074828" y="462608"/>
              <a:ext cx="1760418" cy="323165"/>
            </a:xfrm>
            <a:prstGeom prst="rect">
              <a:avLst/>
            </a:prstGeom>
          </p:spPr>
          <p:txBody>
            <a:bodyPr wrap="none">
              <a:spAutoFit/>
            </a:bodyPr>
            <a:lstStyle/>
            <a:p>
              <a:r>
                <a:rPr lang="en-US" sz="1500" smtClean="0">
                  <a:latin typeface="Times New Roman" pitchFamily="18" charset="0"/>
                  <a:cs typeface="Times New Roman" pitchFamily="18" charset="0"/>
                </a:rPr>
                <a:t>WO: 002151018482</a:t>
              </a:r>
            </a:p>
          </p:txBody>
        </p:sp>
      </p:grpSp>
      <p:grpSp>
        <p:nvGrpSpPr>
          <p:cNvPr id="24" name="Group 23"/>
          <p:cNvGrpSpPr/>
          <p:nvPr/>
        </p:nvGrpSpPr>
        <p:grpSpPr>
          <a:xfrm>
            <a:off x="422694" y="2167723"/>
            <a:ext cx="2881221" cy="1587260"/>
            <a:chOff x="241540" y="1975449"/>
            <a:chExt cx="2881221" cy="1587260"/>
          </a:xfrm>
        </p:grpSpPr>
        <p:sp>
          <p:nvSpPr>
            <p:cNvPr id="8" name="Rectangle 7"/>
            <p:cNvSpPr/>
            <p:nvPr/>
          </p:nvSpPr>
          <p:spPr>
            <a:xfrm>
              <a:off x="241540" y="1975449"/>
              <a:ext cx="2881221" cy="158726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b="1" smtClean="0">
                  <a:latin typeface="Times New Roman" pitchFamily="18" charset="0"/>
                  <a:cs typeface="Times New Roman" pitchFamily="18" charset="0"/>
                </a:rPr>
                <a:t>BOM Agile</a:t>
              </a:r>
              <a:endParaRPr lang="en-US" b="1">
                <a:latin typeface="Times New Roman" pitchFamily="18" charset="0"/>
                <a:cs typeface="Times New Roman" pitchFamily="18" charset="0"/>
              </a:endParaRPr>
            </a:p>
          </p:txBody>
        </p:sp>
        <p:sp>
          <p:nvSpPr>
            <p:cNvPr id="10" name="Rounded Rectangle 9"/>
            <p:cNvSpPr/>
            <p:nvPr/>
          </p:nvSpPr>
          <p:spPr>
            <a:xfrm>
              <a:off x="310551" y="3019246"/>
              <a:ext cx="810883" cy="422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SMT</a:t>
              </a:r>
              <a:endParaRPr lang="en-US" sz="1500">
                <a:latin typeface="Times New Roman" pitchFamily="18" charset="0"/>
                <a:cs typeface="Times New Roman" pitchFamily="18" charset="0"/>
              </a:endParaRPr>
            </a:p>
          </p:txBody>
        </p:sp>
        <p:sp>
          <p:nvSpPr>
            <p:cNvPr id="16" name="Rounded Rectangle 15"/>
            <p:cNvSpPr/>
            <p:nvPr/>
          </p:nvSpPr>
          <p:spPr>
            <a:xfrm>
              <a:off x="1255143" y="3019246"/>
              <a:ext cx="810883" cy="422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PTH</a:t>
              </a:r>
              <a:endParaRPr lang="en-US" sz="1500">
                <a:latin typeface="Times New Roman" pitchFamily="18" charset="0"/>
                <a:cs typeface="Times New Roman" pitchFamily="18" charset="0"/>
              </a:endParaRPr>
            </a:p>
          </p:txBody>
        </p:sp>
        <p:sp>
          <p:nvSpPr>
            <p:cNvPr id="17" name="Rounded Rectangle 16"/>
            <p:cNvSpPr/>
            <p:nvPr/>
          </p:nvSpPr>
          <p:spPr>
            <a:xfrm>
              <a:off x="2199735" y="3019246"/>
              <a:ext cx="810883" cy="422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SI</a:t>
              </a:r>
              <a:endParaRPr lang="en-US" sz="1500">
                <a:latin typeface="Times New Roman" pitchFamily="18" charset="0"/>
                <a:cs typeface="Times New Roman" pitchFamily="18" charset="0"/>
              </a:endParaRPr>
            </a:p>
          </p:txBody>
        </p:sp>
        <p:sp>
          <p:nvSpPr>
            <p:cNvPr id="22" name="Rounded Rectangle 21"/>
            <p:cNvSpPr/>
            <p:nvPr/>
          </p:nvSpPr>
          <p:spPr>
            <a:xfrm>
              <a:off x="310551" y="2429774"/>
              <a:ext cx="1268083" cy="4226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smtClean="0">
                  <a:latin typeface="Times New Roman" pitchFamily="18" charset="0"/>
                  <a:cs typeface="Times New Roman" pitchFamily="18" charset="0"/>
                </a:rPr>
                <a:t>Document</a:t>
              </a:r>
              <a:endParaRPr lang="en-US" sz="1500">
                <a:latin typeface="Times New Roman" pitchFamily="18" charset="0"/>
                <a:cs typeface="Times New Roman" pitchFamily="18" charset="0"/>
              </a:endParaRPr>
            </a:p>
          </p:txBody>
        </p:sp>
        <p:sp>
          <p:nvSpPr>
            <p:cNvPr id="23" name="Rounded Rectangle 22"/>
            <p:cNvSpPr/>
            <p:nvPr/>
          </p:nvSpPr>
          <p:spPr>
            <a:xfrm>
              <a:off x="1751162" y="2429774"/>
              <a:ext cx="1259455" cy="4226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smtClean="0">
                  <a:latin typeface="Times New Roman" pitchFamily="18" charset="0"/>
                  <a:cs typeface="Times New Roman" pitchFamily="18" charset="0"/>
                </a:rPr>
                <a:t>PN</a:t>
              </a:r>
              <a:endParaRPr lang="en-US" sz="1500">
                <a:latin typeface="Times New Roman" pitchFamily="18" charset="0"/>
                <a:cs typeface="Times New Roman" pitchFamily="18" charset="0"/>
              </a:endParaRPr>
            </a:p>
          </p:txBody>
        </p:sp>
        <p:cxnSp>
          <p:nvCxnSpPr>
            <p:cNvPr id="12" name="Straight Connector 11"/>
            <p:cNvCxnSpPr/>
            <p:nvPr/>
          </p:nvCxnSpPr>
          <p:spPr>
            <a:xfrm>
              <a:off x="241540" y="2924355"/>
              <a:ext cx="28812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41540" y="2303253"/>
              <a:ext cx="2881221"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5136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33375" y="2346007"/>
            <a:ext cx="1368204" cy="661035"/>
          </a:xfrm>
          <a:prstGeom prst="rect">
            <a:avLst/>
          </a:prstGeom>
          <a:ln>
            <a:solidFill>
              <a:schemeClr val="accent6"/>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Compare PN in BOM Agile with BOM SAP</a:t>
            </a:r>
            <a:endParaRPr lang="en-US" sz="1300">
              <a:latin typeface="Times New Roman" pitchFamily="18" charset="0"/>
              <a:cs typeface="Times New Roman" pitchFamily="18" charset="0"/>
            </a:endParaRPr>
          </a:p>
        </p:txBody>
      </p:sp>
      <p:sp>
        <p:nvSpPr>
          <p:cNvPr id="15" name="TextBox 14"/>
          <p:cNvSpPr txBox="1"/>
          <p:nvPr/>
        </p:nvSpPr>
        <p:spPr>
          <a:xfrm>
            <a:off x="136187" y="78887"/>
            <a:ext cx="2206694"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Compare BOM data</a:t>
            </a:r>
          </a:p>
          <a:p>
            <a:r>
              <a:rPr lang="en-US" sz="1400" i="1" smtClean="0">
                <a:latin typeface="Times New Roman" panose="02020603050405020304" pitchFamily="18" charset="0"/>
                <a:cs typeface="Times New Roman" panose="02020603050405020304" pitchFamily="18" charset="0"/>
              </a:rPr>
              <a:t>(</a:t>
            </a:r>
            <a:r>
              <a:rPr lang="en-US" sz="1400" i="1">
                <a:latin typeface="Times New Roman" pitchFamily="18" charset="0"/>
                <a:cs typeface="Times New Roman" pitchFamily="18" charset="0"/>
              </a:rPr>
              <a:t>40-2411-1001</a:t>
            </a:r>
            <a:r>
              <a:rPr lang="en-US" sz="1400" i="1" smtClean="0">
                <a:latin typeface="Times New Roman" panose="02020603050405020304" pitchFamily="18" charset="0"/>
                <a:cs typeface="Times New Roman" panose="02020603050405020304" pitchFamily="18" charset="0"/>
              </a:rPr>
              <a:t>)</a:t>
            </a:r>
            <a:endParaRPr lang="en-US" sz="1400" b="1" i="1" dirty="0">
              <a:latin typeface="Times New Roman" panose="02020603050405020304" pitchFamily="18" charset="0"/>
              <a:cs typeface="Times New Roman" panose="02020603050405020304" pitchFamily="18" charset="0"/>
            </a:endParaRPr>
          </a:p>
        </p:txBody>
      </p:sp>
      <p:sp>
        <p:nvSpPr>
          <p:cNvPr id="4" name="Oval 3"/>
          <p:cNvSpPr/>
          <p:nvPr/>
        </p:nvSpPr>
        <p:spPr>
          <a:xfrm>
            <a:off x="2152112" y="1038225"/>
            <a:ext cx="137160" cy="1371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cxnSp>
        <p:nvCxnSpPr>
          <p:cNvPr id="13" name="Straight Arrow Connector 12"/>
          <p:cNvCxnSpPr/>
          <p:nvPr/>
        </p:nvCxnSpPr>
        <p:spPr>
          <a:xfrm>
            <a:off x="2230217" y="1242060"/>
            <a:ext cx="0" cy="56769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 name="Diamond 17"/>
          <p:cNvSpPr/>
          <p:nvPr/>
        </p:nvSpPr>
        <p:spPr>
          <a:xfrm>
            <a:off x="1120554" y="1857375"/>
            <a:ext cx="2219325" cy="81915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00" smtClean="0">
                <a:latin typeface="Times New Roman" pitchFamily="18" charset="0"/>
                <a:cs typeface="Times New Roman" pitchFamily="18" charset="0"/>
              </a:rPr>
              <a:t>Compare BOM by PN</a:t>
            </a:r>
            <a:endParaRPr lang="en-US" sz="1300">
              <a:latin typeface="Times New Roman" pitchFamily="18" charset="0"/>
              <a:cs typeface="Times New Roman" pitchFamily="18" charset="0"/>
            </a:endParaRPr>
          </a:p>
        </p:txBody>
      </p:sp>
      <p:sp>
        <p:nvSpPr>
          <p:cNvPr id="21" name="Parallelogram 20"/>
          <p:cNvSpPr/>
          <p:nvPr/>
        </p:nvSpPr>
        <p:spPr>
          <a:xfrm>
            <a:off x="1140246" y="3514725"/>
            <a:ext cx="2193504" cy="552450"/>
          </a:xfrm>
          <a:prstGeom prst="parallelogram">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00" smtClean="0">
                <a:latin typeface="Times New Roman" pitchFamily="18" charset="0"/>
                <a:cs typeface="Times New Roman" pitchFamily="18" charset="0"/>
              </a:rPr>
              <a:t>PNs special</a:t>
            </a:r>
          </a:p>
          <a:p>
            <a:pPr algn="ctr"/>
            <a:r>
              <a:rPr lang="en-US" sz="1300" smtClean="0">
                <a:latin typeface="Times New Roman" pitchFamily="18" charset="0"/>
                <a:cs typeface="Times New Roman" pitchFamily="18" charset="0"/>
              </a:rPr>
              <a:t>(PN haven’t in BOM)</a:t>
            </a:r>
            <a:endParaRPr lang="en-US" sz="1300">
              <a:latin typeface="Times New Roman" pitchFamily="18" charset="0"/>
              <a:cs typeface="Times New Roman" pitchFamily="18" charset="0"/>
            </a:endParaRPr>
          </a:p>
        </p:txBody>
      </p:sp>
      <p:cxnSp>
        <p:nvCxnSpPr>
          <p:cNvPr id="26" name="Straight Arrow Connector 25"/>
          <p:cNvCxnSpPr/>
          <p:nvPr/>
        </p:nvCxnSpPr>
        <p:spPr>
          <a:xfrm>
            <a:off x="2230217" y="2743200"/>
            <a:ext cx="0" cy="685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9" name="Diamond 28"/>
          <p:cNvSpPr/>
          <p:nvPr/>
        </p:nvSpPr>
        <p:spPr>
          <a:xfrm>
            <a:off x="3444769" y="4467225"/>
            <a:ext cx="3090864" cy="1009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Find PN in the corresponding ECN</a:t>
            </a:r>
            <a:endParaRPr lang="en-US" sz="1300">
              <a:latin typeface="Times New Roman" pitchFamily="18" charset="0"/>
              <a:cs typeface="Times New Roman" pitchFamily="18" charset="0"/>
            </a:endParaRPr>
          </a:p>
        </p:txBody>
      </p:sp>
      <p:cxnSp>
        <p:nvCxnSpPr>
          <p:cNvPr id="28" name="Elbow Connector 27"/>
          <p:cNvCxnSpPr/>
          <p:nvPr/>
        </p:nvCxnSpPr>
        <p:spPr>
          <a:xfrm rot="16200000" flipH="1">
            <a:off x="2438928" y="3956683"/>
            <a:ext cx="822960" cy="118872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Rectangle 29"/>
          <p:cNvSpPr/>
          <p:nvPr/>
        </p:nvSpPr>
        <p:spPr>
          <a:xfrm>
            <a:off x="4313926" y="2771775"/>
            <a:ext cx="1352550" cy="742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solidFill>
                  <a:srgbClr val="00B050"/>
                </a:solidFill>
                <a:latin typeface="Times New Roman" pitchFamily="18" charset="0"/>
                <a:cs typeface="Times New Roman" pitchFamily="18" charset="0"/>
              </a:rPr>
              <a:t>PASS</a:t>
            </a:r>
            <a:endParaRPr lang="en-US">
              <a:solidFill>
                <a:srgbClr val="00B050"/>
              </a:solidFill>
              <a:latin typeface="Times New Roman" pitchFamily="18" charset="0"/>
              <a:cs typeface="Times New Roman" pitchFamily="18" charset="0"/>
            </a:endParaRPr>
          </a:p>
        </p:txBody>
      </p:sp>
      <p:cxnSp>
        <p:nvCxnSpPr>
          <p:cNvPr id="32" name="Straight Arrow Connector 31"/>
          <p:cNvCxnSpPr/>
          <p:nvPr/>
        </p:nvCxnSpPr>
        <p:spPr>
          <a:xfrm flipV="1">
            <a:off x="4990201" y="3609975"/>
            <a:ext cx="0" cy="80962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6429349" y="4656798"/>
            <a:ext cx="973536" cy="292388"/>
          </a:xfrm>
          <a:prstGeom prst="rect">
            <a:avLst/>
          </a:prstGeom>
          <a:noFill/>
        </p:spPr>
        <p:txBody>
          <a:bodyPr wrap="none" rtlCol="0">
            <a:spAutoFit/>
          </a:bodyPr>
          <a:lstStyle/>
          <a:p>
            <a:r>
              <a:rPr lang="en-US" sz="1300" smtClean="0">
                <a:latin typeface="Times New Roman" pitchFamily="18" charset="0"/>
                <a:cs typeface="Times New Roman" pitchFamily="18" charset="0"/>
              </a:rPr>
              <a:t>Haven’t PN</a:t>
            </a:r>
            <a:endParaRPr lang="en-US" sz="1300">
              <a:latin typeface="Times New Roman" pitchFamily="18" charset="0"/>
              <a:cs typeface="Times New Roman" pitchFamily="18" charset="0"/>
            </a:endParaRPr>
          </a:p>
        </p:txBody>
      </p:sp>
      <p:cxnSp>
        <p:nvCxnSpPr>
          <p:cNvPr id="36" name="Straight Arrow Connector 35"/>
          <p:cNvCxnSpPr/>
          <p:nvPr/>
        </p:nvCxnSpPr>
        <p:spPr>
          <a:xfrm>
            <a:off x="6602308" y="4972050"/>
            <a:ext cx="760517" cy="3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5057749" y="3868593"/>
            <a:ext cx="790601" cy="292388"/>
          </a:xfrm>
          <a:prstGeom prst="rect">
            <a:avLst/>
          </a:prstGeom>
          <a:noFill/>
        </p:spPr>
        <p:txBody>
          <a:bodyPr wrap="none" rtlCol="0">
            <a:spAutoFit/>
          </a:bodyPr>
          <a:lstStyle/>
          <a:p>
            <a:r>
              <a:rPr lang="en-US" sz="1300" smtClean="0">
                <a:latin typeface="Times New Roman" pitchFamily="18" charset="0"/>
                <a:cs typeface="Times New Roman" pitchFamily="18" charset="0"/>
              </a:rPr>
              <a:t>Have PN</a:t>
            </a:r>
            <a:endParaRPr lang="en-US" sz="1300">
              <a:latin typeface="Times New Roman" pitchFamily="18" charset="0"/>
              <a:cs typeface="Times New Roman" pitchFamily="18" charset="0"/>
            </a:endParaRPr>
          </a:p>
        </p:txBody>
      </p:sp>
      <p:sp>
        <p:nvSpPr>
          <p:cNvPr id="41" name="Diamond 40"/>
          <p:cNvSpPr/>
          <p:nvPr/>
        </p:nvSpPr>
        <p:spPr>
          <a:xfrm>
            <a:off x="7416695" y="4467225"/>
            <a:ext cx="1994006" cy="1009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itchFamily="18" charset="0"/>
                <a:cs typeface="Times New Roman" pitchFamily="18" charset="0"/>
              </a:rPr>
              <a:t>Find PN in the DCC</a:t>
            </a:r>
            <a:endParaRPr lang="en-US" sz="1300">
              <a:latin typeface="Times New Roman" pitchFamily="18" charset="0"/>
              <a:cs typeface="Times New Roman" pitchFamily="18" charset="0"/>
            </a:endParaRPr>
          </a:p>
        </p:txBody>
      </p:sp>
      <p:sp>
        <p:nvSpPr>
          <p:cNvPr id="42" name="Rectangle 41"/>
          <p:cNvSpPr/>
          <p:nvPr/>
        </p:nvSpPr>
        <p:spPr>
          <a:xfrm>
            <a:off x="7737423" y="2771775"/>
            <a:ext cx="1352550" cy="742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solidFill>
                  <a:srgbClr val="00B050"/>
                </a:solidFill>
                <a:latin typeface="Times New Roman" pitchFamily="18" charset="0"/>
                <a:cs typeface="Times New Roman" pitchFamily="18" charset="0"/>
              </a:rPr>
              <a:t>PASS</a:t>
            </a:r>
            <a:endParaRPr lang="en-US">
              <a:solidFill>
                <a:srgbClr val="00B050"/>
              </a:solidFill>
              <a:latin typeface="Times New Roman" pitchFamily="18" charset="0"/>
              <a:cs typeface="Times New Roman" pitchFamily="18" charset="0"/>
            </a:endParaRPr>
          </a:p>
        </p:txBody>
      </p:sp>
      <p:cxnSp>
        <p:nvCxnSpPr>
          <p:cNvPr id="43" name="Straight Arrow Connector 42"/>
          <p:cNvCxnSpPr/>
          <p:nvPr/>
        </p:nvCxnSpPr>
        <p:spPr>
          <a:xfrm flipV="1">
            <a:off x="8413698" y="3582843"/>
            <a:ext cx="0" cy="80962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8424096" y="3841461"/>
            <a:ext cx="790601" cy="292388"/>
          </a:xfrm>
          <a:prstGeom prst="rect">
            <a:avLst/>
          </a:prstGeom>
          <a:noFill/>
        </p:spPr>
        <p:txBody>
          <a:bodyPr wrap="none" rtlCol="0">
            <a:spAutoFit/>
          </a:bodyPr>
          <a:lstStyle/>
          <a:p>
            <a:r>
              <a:rPr lang="en-US" sz="1300" smtClean="0">
                <a:latin typeface="Times New Roman" pitchFamily="18" charset="0"/>
                <a:cs typeface="Times New Roman" pitchFamily="18" charset="0"/>
              </a:rPr>
              <a:t>Have PN</a:t>
            </a:r>
            <a:endParaRPr lang="en-US" sz="1300">
              <a:latin typeface="Times New Roman" pitchFamily="18" charset="0"/>
              <a:cs typeface="Times New Roman" pitchFamily="18" charset="0"/>
            </a:endParaRPr>
          </a:p>
        </p:txBody>
      </p:sp>
      <p:sp>
        <p:nvSpPr>
          <p:cNvPr id="45" name="TextBox 44"/>
          <p:cNvSpPr txBox="1"/>
          <p:nvPr/>
        </p:nvSpPr>
        <p:spPr>
          <a:xfrm>
            <a:off x="9420226" y="4670137"/>
            <a:ext cx="973536" cy="292388"/>
          </a:xfrm>
          <a:prstGeom prst="rect">
            <a:avLst/>
          </a:prstGeom>
          <a:noFill/>
        </p:spPr>
        <p:txBody>
          <a:bodyPr wrap="none" rtlCol="0">
            <a:spAutoFit/>
          </a:bodyPr>
          <a:lstStyle/>
          <a:p>
            <a:r>
              <a:rPr lang="en-US" sz="1300" smtClean="0">
                <a:latin typeface="Times New Roman" pitchFamily="18" charset="0"/>
                <a:cs typeface="Times New Roman" pitchFamily="18" charset="0"/>
              </a:rPr>
              <a:t>Haven’t PN</a:t>
            </a:r>
            <a:endParaRPr lang="en-US" sz="1300">
              <a:latin typeface="Times New Roman" pitchFamily="18" charset="0"/>
              <a:cs typeface="Times New Roman" pitchFamily="18" charset="0"/>
            </a:endParaRPr>
          </a:p>
        </p:txBody>
      </p:sp>
      <p:sp>
        <p:nvSpPr>
          <p:cNvPr id="47" name="Rectangle 46"/>
          <p:cNvSpPr/>
          <p:nvPr/>
        </p:nvSpPr>
        <p:spPr>
          <a:xfrm>
            <a:off x="9709098" y="2771775"/>
            <a:ext cx="1352550" cy="7429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solidFill>
                  <a:srgbClr val="FF0000"/>
                </a:solidFill>
                <a:latin typeface="Times New Roman" pitchFamily="18" charset="0"/>
                <a:cs typeface="Times New Roman" pitchFamily="18" charset="0"/>
              </a:rPr>
              <a:t>FAIL</a:t>
            </a:r>
            <a:endParaRPr lang="en-US">
              <a:solidFill>
                <a:srgbClr val="FF0000"/>
              </a:solidFill>
              <a:latin typeface="Times New Roman" pitchFamily="18" charset="0"/>
              <a:cs typeface="Times New Roman" pitchFamily="18" charset="0"/>
            </a:endParaRPr>
          </a:p>
        </p:txBody>
      </p:sp>
      <p:cxnSp>
        <p:nvCxnSpPr>
          <p:cNvPr id="48" name="Elbow Connector 47"/>
          <p:cNvCxnSpPr/>
          <p:nvPr/>
        </p:nvCxnSpPr>
        <p:spPr>
          <a:xfrm flipV="1">
            <a:off x="9572625" y="3600450"/>
            <a:ext cx="822960" cy="13716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grpSp>
        <p:nvGrpSpPr>
          <p:cNvPr id="59" name="Group 58"/>
          <p:cNvGrpSpPr/>
          <p:nvPr/>
        </p:nvGrpSpPr>
        <p:grpSpPr>
          <a:xfrm>
            <a:off x="4925588" y="986790"/>
            <a:ext cx="5464758" cy="1689735"/>
            <a:chOff x="4925588" y="986790"/>
            <a:chExt cx="5464758" cy="1689735"/>
          </a:xfrm>
        </p:grpSpPr>
        <p:grpSp>
          <p:nvGrpSpPr>
            <p:cNvPr id="58" name="Group 57"/>
            <p:cNvGrpSpPr/>
            <p:nvPr/>
          </p:nvGrpSpPr>
          <p:grpSpPr>
            <a:xfrm>
              <a:off x="7888843" y="986790"/>
              <a:ext cx="228600" cy="228600"/>
              <a:chOff x="7888843" y="986790"/>
              <a:chExt cx="228600" cy="228600"/>
            </a:xfrm>
          </p:grpSpPr>
          <p:sp>
            <p:nvSpPr>
              <p:cNvPr id="60" name="Oval 59"/>
              <p:cNvSpPr/>
              <p:nvPr/>
            </p:nvSpPr>
            <p:spPr>
              <a:xfrm>
                <a:off x="7888843" y="986790"/>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51" name="Oval 50"/>
              <p:cNvSpPr/>
              <p:nvPr/>
            </p:nvSpPr>
            <p:spPr>
              <a:xfrm>
                <a:off x="7934563" y="1032510"/>
                <a:ext cx="137160" cy="1371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Times New Roman" pitchFamily="18" charset="0"/>
                  <a:cs typeface="Times New Roman" pitchFamily="18" charset="0"/>
                </a:endParaRPr>
              </a:p>
            </p:txBody>
          </p:sp>
        </p:grpSp>
        <p:cxnSp>
          <p:nvCxnSpPr>
            <p:cNvPr id="50" name="Straight Connector 49"/>
            <p:cNvCxnSpPr/>
            <p:nvPr/>
          </p:nvCxnSpPr>
          <p:spPr>
            <a:xfrm flipV="1">
              <a:off x="4925588" y="1883092"/>
              <a:ext cx="5464758" cy="6667"/>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4925588" y="1883092"/>
              <a:ext cx="0" cy="783908"/>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8376761" y="1892617"/>
              <a:ext cx="0" cy="783908"/>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10390346" y="1883092"/>
              <a:ext cx="0" cy="783908"/>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p:nvPr/>
          </p:nvCxnSpPr>
          <p:spPr>
            <a:xfrm flipV="1">
              <a:off x="7998646" y="1242060"/>
              <a:ext cx="0" cy="6410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868357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187" y="78887"/>
            <a:ext cx="2206694"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Compare BOM data</a:t>
            </a:r>
          </a:p>
          <a:p>
            <a:r>
              <a:rPr lang="en-US" sz="1400" i="1" smtClean="0">
                <a:latin typeface="Times New Roman" panose="02020603050405020304" pitchFamily="18" charset="0"/>
                <a:cs typeface="Times New Roman" panose="02020603050405020304" pitchFamily="18" charset="0"/>
              </a:rPr>
              <a:t>(</a:t>
            </a:r>
            <a:r>
              <a:rPr lang="en-US" sz="1400" i="1">
                <a:latin typeface="Times New Roman" pitchFamily="18" charset="0"/>
                <a:cs typeface="Times New Roman" pitchFamily="18" charset="0"/>
              </a:rPr>
              <a:t>40-2411-1001</a:t>
            </a:r>
            <a:r>
              <a:rPr lang="en-US" sz="1400" i="1" smtClean="0">
                <a:latin typeface="Times New Roman" panose="02020603050405020304" pitchFamily="18" charset="0"/>
                <a:cs typeface="Times New Roman" panose="02020603050405020304" pitchFamily="18" charset="0"/>
              </a:rPr>
              <a:t>)</a:t>
            </a:r>
            <a:endParaRPr lang="en-US" sz="1400" b="1" i="1" dirty="0">
              <a:latin typeface="Times New Roman" panose="02020603050405020304" pitchFamily="18" charset="0"/>
              <a:cs typeface="Times New Roman" panose="02020603050405020304" pitchFamily="18" charset="0"/>
            </a:endParaRPr>
          </a:p>
        </p:txBody>
      </p:sp>
      <p:grpSp>
        <p:nvGrpSpPr>
          <p:cNvPr id="9" name="Group 8"/>
          <p:cNvGrpSpPr/>
          <p:nvPr/>
        </p:nvGrpSpPr>
        <p:grpSpPr>
          <a:xfrm>
            <a:off x="714377" y="1572789"/>
            <a:ext cx="5585860" cy="3447754"/>
            <a:chOff x="714377" y="1572789"/>
            <a:chExt cx="5585860" cy="3447754"/>
          </a:xfrm>
        </p:grpSpPr>
        <p:sp>
          <p:nvSpPr>
            <p:cNvPr id="2" name="Rectangle 1"/>
            <p:cNvSpPr/>
            <p:nvPr/>
          </p:nvSpPr>
          <p:spPr>
            <a:xfrm>
              <a:off x="1160412" y="1939049"/>
              <a:ext cx="890636" cy="4707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Checker</a:t>
              </a:r>
            </a:p>
            <a:p>
              <a:pPr algn="ctr"/>
              <a:r>
                <a:rPr lang="en-US" sz="1100" smtClean="0">
                  <a:latin typeface="Times New Roman" pitchFamily="18" charset="0"/>
                  <a:cs typeface="Times New Roman" pitchFamily="18" charset="0"/>
                </a:rPr>
                <a:t>(PD)</a:t>
              </a:r>
              <a:endParaRPr lang="en-US" sz="1400">
                <a:latin typeface="Times New Roman" pitchFamily="18" charset="0"/>
                <a:cs typeface="Times New Roman" pitchFamily="18" charset="0"/>
              </a:endParaRPr>
            </a:p>
          </p:txBody>
        </p:sp>
        <p:sp>
          <p:nvSpPr>
            <p:cNvPr id="5" name="Flowchart: Magnetic Disk 4"/>
            <p:cNvSpPr/>
            <p:nvPr/>
          </p:nvSpPr>
          <p:spPr>
            <a:xfrm>
              <a:off x="3183233" y="2875923"/>
              <a:ext cx="1055039" cy="100078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latin typeface="Times New Roman" pitchFamily="18" charset="0"/>
                  <a:cs typeface="Times New Roman" pitchFamily="18" charset="0"/>
                </a:rPr>
                <a:t>FAI</a:t>
              </a:r>
              <a:endParaRPr lang="en-US" sz="2400">
                <a:latin typeface="Times New Roman" pitchFamily="18" charset="0"/>
                <a:cs typeface="Times New Roman" pitchFamily="18" charset="0"/>
              </a:endParaRPr>
            </a:p>
          </p:txBody>
        </p:sp>
        <p:grpSp>
          <p:nvGrpSpPr>
            <p:cNvPr id="23" name="Group 22"/>
            <p:cNvGrpSpPr/>
            <p:nvPr/>
          </p:nvGrpSpPr>
          <p:grpSpPr>
            <a:xfrm>
              <a:off x="714377" y="2867025"/>
              <a:ext cx="930170" cy="1010305"/>
              <a:chOff x="2866180" y="3382740"/>
              <a:chExt cx="958567" cy="1041149"/>
            </a:xfrm>
          </p:grpSpPr>
          <p:sp>
            <p:nvSpPr>
              <p:cNvPr id="8" name="Rounded Rectangle 7"/>
              <p:cNvSpPr/>
              <p:nvPr/>
            </p:nvSpPr>
            <p:spPr>
              <a:xfrm>
                <a:off x="2866180" y="3382740"/>
                <a:ext cx="958567" cy="1041149"/>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 name="Rectangle 36"/>
              <p:cNvSpPr/>
              <p:nvPr/>
            </p:nvSpPr>
            <p:spPr>
              <a:xfrm>
                <a:off x="2993785" y="3927173"/>
                <a:ext cx="706218" cy="3769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IPQC</a:t>
                </a:r>
                <a:endParaRPr lang="en-US" sz="1400">
                  <a:latin typeface="Times New Roman" pitchFamily="18" charset="0"/>
                  <a:cs typeface="Times New Roman" pitchFamily="18" charset="0"/>
                </a:endParaRPr>
              </a:p>
            </p:txBody>
          </p:sp>
          <p:sp>
            <p:nvSpPr>
              <p:cNvPr id="38" name="Rectangle 37"/>
              <p:cNvSpPr/>
              <p:nvPr/>
            </p:nvSpPr>
            <p:spPr>
              <a:xfrm>
                <a:off x="2993785" y="3500926"/>
                <a:ext cx="706219" cy="3769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ME</a:t>
                </a:r>
                <a:endParaRPr lang="en-US" sz="1400">
                  <a:latin typeface="Times New Roman" pitchFamily="18" charset="0"/>
                  <a:cs typeface="Times New Roman" pitchFamily="18" charset="0"/>
                </a:endParaRPr>
              </a:p>
            </p:txBody>
          </p:sp>
        </p:grpSp>
        <p:cxnSp>
          <p:nvCxnSpPr>
            <p:cNvPr id="7" name="Elbow Connector 6"/>
            <p:cNvCxnSpPr/>
            <p:nvPr/>
          </p:nvCxnSpPr>
          <p:spPr>
            <a:xfrm rot="16200000" flipV="1">
              <a:off x="2613125" y="1572446"/>
              <a:ext cx="640080" cy="1554480"/>
            </a:xfrm>
            <a:prstGeom prst="bentConnector2">
              <a:avLst/>
            </a:prstGeom>
            <a:ln>
              <a:solidFill>
                <a:schemeClr val="accent1"/>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6" name="Elbow Connector 45"/>
            <p:cNvCxnSpPr/>
            <p:nvPr/>
          </p:nvCxnSpPr>
          <p:spPr>
            <a:xfrm rot="16200000" flipV="1">
              <a:off x="2613620" y="1892485"/>
              <a:ext cx="365760" cy="1188720"/>
            </a:xfrm>
            <a:prstGeom prst="bentConnector2">
              <a:avLst/>
            </a:prstGeom>
            <a:ln>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V="1">
              <a:off x="1755459" y="3285329"/>
              <a:ext cx="1293996" cy="0"/>
            </a:xfrm>
            <a:prstGeom prst="straightConnector1">
              <a:avLst/>
            </a:prstGeom>
            <a:ln>
              <a:prstDash val="dash"/>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1565186" y="2981710"/>
              <a:ext cx="1618047" cy="283726"/>
            </a:xfrm>
            <a:prstGeom prst="rect">
              <a:avLst/>
            </a:prstGeom>
            <a:noFill/>
          </p:spPr>
          <p:txBody>
            <a:bodyPr wrap="none" rtlCol="0">
              <a:spAutoFit/>
            </a:bodyPr>
            <a:lstStyle/>
            <a:p>
              <a:r>
                <a:rPr lang="en-US" sz="1300" smtClean="0">
                  <a:latin typeface="Times New Roman" pitchFamily="18" charset="0"/>
                  <a:cs typeface="Times New Roman" pitchFamily="18" charset="0"/>
                </a:rPr>
                <a:t>1’, Send mail warning</a:t>
              </a:r>
              <a:endParaRPr lang="en-US" sz="1300">
                <a:latin typeface="Times New Roman" pitchFamily="18" charset="0"/>
                <a:cs typeface="Times New Roman" pitchFamily="18" charset="0"/>
              </a:endParaRPr>
            </a:p>
          </p:txBody>
        </p:sp>
        <p:sp>
          <p:nvSpPr>
            <p:cNvPr id="52" name="TextBox 51"/>
            <p:cNvSpPr txBox="1"/>
            <p:nvPr/>
          </p:nvSpPr>
          <p:spPr>
            <a:xfrm>
              <a:off x="1565186" y="3548741"/>
              <a:ext cx="1624705" cy="283726"/>
            </a:xfrm>
            <a:prstGeom prst="rect">
              <a:avLst/>
            </a:prstGeom>
            <a:noFill/>
          </p:spPr>
          <p:txBody>
            <a:bodyPr wrap="none" rtlCol="0">
              <a:spAutoFit/>
            </a:bodyPr>
            <a:lstStyle/>
            <a:p>
              <a:r>
                <a:rPr lang="en-US" sz="1300" smtClean="0">
                  <a:latin typeface="Times New Roman" pitchFamily="18" charset="0"/>
                  <a:cs typeface="Times New Roman" pitchFamily="18" charset="0"/>
                </a:rPr>
                <a:t>2’ ,Owner confirm PN</a:t>
              </a:r>
              <a:endParaRPr lang="en-US" sz="1300">
                <a:latin typeface="Times New Roman" pitchFamily="18" charset="0"/>
                <a:cs typeface="Times New Roman" pitchFamily="18" charset="0"/>
              </a:endParaRPr>
            </a:p>
          </p:txBody>
        </p:sp>
        <p:sp>
          <p:nvSpPr>
            <p:cNvPr id="54" name="TextBox 53"/>
            <p:cNvSpPr txBox="1"/>
            <p:nvPr/>
          </p:nvSpPr>
          <p:spPr>
            <a:xfrm>
              <a:off x="2202139" y="1766380"/>
              <a:ext cx="1260278" cy="283726"/>
            </a:xfrm>
            <a:prstGeom prst="rect">
              <a:avLst/>
            </a:prstGeom>
            <a:noFill/>
          </p:spPr>
          <p:txBody>
            <a:bodyPr wrap="none" rtlCol="0">
              <a:spAutoFit/>
            </a:bodyPr>
            <a:lstStyle/>
            <a:p>
              <a:r>
                <a:rPr lang="en-US" sz="1300" smtClean="0">
                  <a:latin typeface="Times New Roman" pitchFamily="18" charset="0"/>
                  <a:cs typeface="Times New Roman" pitchFamily="18" charset="0"/>
                </a:rPr>
                <a:t>1, Scan QRCode</a:t>
              </a:r>
              <a:endParaRPr lang="en-US" sz="1300">
                <a:latin typeface="Times New Roman" pitchFamily="18" charset="0"/>
                <a:cs typeface="Times New Roman" pitchFamily="18" charset="0"/>
              </a:endParaRPr>
            </a:p>
          </p:txBody>
        </p:sp>
        <p:cxnSp>
          <p:nvCxnSpPr>
            <p:cNvPr id="61" name="Straight Arrow Connector 60"/>
            <p:cNvCxnSpPr/>
            <p:nvPr/>
          </p:nvCxnSpPr>
          <p:spPr>
            <a:xfrm flipV="1">
              <a:off x="1755459" y="3544129"/>
              <a:ext cx="1293996" cy="0"/>
            </a:xfrm>
            <a:prstGeom prst="straightConnector1">
              <a:avLst/>
            </a:prstGeom>
            <a:ln>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62" name="TextBox 61"/>
            <p:cNvSpPr txBox="1"/>
            <p:nvPr/>
          </p:nvSpPr>
          <p:spPr>
            <a:xfrm>
              <a:off x="2221783" y="2288281"/>
              <a:ext cx="1092283" cy="283726"/>
            </a:xfrm>
            <a:prstGeom prst="rect">
              <a:avLst/>
            </a:prstGeom>
            <a:noFill/>
          </p:spPr>
          <p:txBody>
            <a:bodyPr wrap="none" rtlCol="0">
              <a:spAutoFit/>
            </a:bodyPr>
            <a:lstStyle/>
            <a:p>
              <a:r>
                <a:rPr lang="en-US" sz="1300" smtClean="0">
                  <a:latin typeface="Times New Roman" pitchFamily="18" charset="0"/>
                  <a:cs typeface="Times New Roman" pitchFamily="18" charset="0"/>
                </a:rPr>
                <a:t>2, Send notify</a:t>
              </a:r>
              <a:endParaRPr lang="en-US" sz="1300">
                <a:latin typeface="Times New Roman" pitchFamily="18" charset="0"/>
                <a:cs typeface="Times New Roman" pitchFamily="18" charset="0"/>
              </a:endParaRPr>
            </a:p>
          </p:txBody>
        </p:sp>
        <p:sp>
          <p:nvSpPr>
            <p:cNvPr id="25" name="Down Arrow 24"/>
            <p:cNvSpPr/>
            <p:nvPr/>
          </p:nvSpPr>
          <p:spPr>
            <a:xfrm>
              <a:off x="2315047" y="3877330"/>
              <a:ext cx="261887" cy="422407"/>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35" name="Group 34"/>
            <p:cNvGrpSpPr/>
            <p:nvPr/>
          </p:nvGrpSpPr>
          <p:grpSpPr>
            <a:xfrm>
              <a:off x="1195972" y="4475216"/>
              <a:ext cx="2461173" cy="545327"/>
              <a:chOff x="2550040" y="4676775"/>
              <a:chExt cx="2536310" cy="561975"/>
            </a:xfrm>
          </p:grpSpPr>
          <p:sp>
            <p:nvSpPr>
              <p:cNvPr id="24" name="Rectangle 23"/>
              <p:cNvSpPr/>
              <p:nvPr/>
            </p:nvSpPr>
            <p:spPr>
              <a:xfrm>
                <a:off x="2550040" y="4676775"/>
                <a:ext cx="2536310" cy="5619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TextBox 30"/>
              <p:cNvSpPr txBox="1"/>
              <p:nvPr/>
            </p:nvSpPr>
            <p:spPr>
              <a:xfrm>
                <a:off x="2636080" y="4763009"/>
                <a:ext cx="112395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mtClean="0">
                    <a:latin typeface="Times New Roman" pitchFamily="18" charset="0"/>
                    <a:cs typeface="Times New Roman" pitchFamily="18" charset="0"/>
                  </a:rPr>
                  <a:t>Approve</a:t>
                </a:r>
                <a:endParaRPr lang="en-US">
                  <a:latin typeface="Times New Roman" pitchFamily="18" charset="0"/>
                  <a:cs typeface="Times New Roman" pitchFamily="18" charset="0"/>
                </a:endParaRPr>
              </a:p>
            </p:txBody>
          </p:sp>
          <p:sp>
            <p:nvSpPr>
              <p:cNvPr id="65" name="TextBox 64"/>
              <p:cNvSpPr txBox="1"/>
              <p:nvPr/>
            </p:nvSpPr>
            <p:spPr>
              <a:xfrm>
                <a:off x="3902905" y="4763009"/>
                <a:ext cx="112395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mtClean="0">
                    <a:latin typeface="Times New Roman" pitchFamily="18" charset="0"/>
                    <a:cs typeface="Times New Roman" pitchFamily="18" charset="0"/>
                  </a:rPr>
                  <a:t>Reject</a:t>
                </a:r>
                <a:endParaRPr lang="en-US">
                  <a:latin typeface="Times New Roman" pitchFamily="18" charset="0"/>
                  <a:cs typeface="Times New Roman" pitchFamily="18" charset="0"/>
                </a:endParaRPr>
              </a:p>
            </p:txBody>
          </p:sp>
        </p:grpSp>
        <p:sp>
          <p:nvSpPr>
            <p:cNvPr id="66" name="Rectangle 65"/>
            <p:cNvSpPr/>
            <p:nvPr/>
          </p:nvSpPr>
          <p:spPr>
            <a:xfrm>
              <a:off x="5051402" y="1572789"/>
              <a:ext cx="797816" cy="4630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Signer</a:t>
              </a:r>
            </a:p>
            <a:p>
              <a:pPr algn="ctr"/>
              <a:r>
                <a:rPr lang="en-US" sz="1100" smtClean="0">
                  <a:latin typeface="Times New Roman" pitchFamily="18" charset="0"/>
                  <a:cs typeface="Times New Roman" pitchFamily="18" charset="0"/>
                </a:rPr>
                <a:t>(ME/QA)</a:t>
              </a:r>
              <a:endParaRPr lang="en-US" sz="1100">
                <a:latin typeface="Times New Roman" pitchFamily="18" charset="0"/>
                <a:cs typeface="Times New Roman" pitchFamily="18" charset="0"/>
              </a:endParaRPr>
            </a:p>
          </p:txBody>
        </p:sp>
        <p:cxnSp>
          <p:nvCxnSpPr>
            <p:cNvPr id="67" name="Straight Arrow Connector 66"/>
            <p:cNvCxnSpPr/>
            <p:nvPr/>
          </p:nvCxnSpPr>
          <p:spPr>
            <a:xfrm flipV="1">
              <a:off x="4306988" y="3376313"/>
              <a:ext cx="567509"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8" name="Flowchart: Magnetic Disk 67"/>
            <p:cNvSpPr/>
            <p:nvPr/>
          </p:nvSpPr>
          <p:spPr>
            <a:xfrm>
              <a:off x="4922696" y="2828013"/>
              <a:ext cx="1055776" cy="10044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latin typeface="Times New Roman" pitchFamily="18" charset="0"/>
                  <a:cs typeface="Times New Roman" pitchFamily="18" charset="0"/>
                </a:rPr>
                <a:t>Sign</a:t>
              </a:r>
              <a:endParaRPr lang="en-US" sz="2400">
                <a:latin typeface="Times New Roman" pitchFamily="18" charset="0"/>
                <a:cs typeface="Times New Roman" pitchFamily="18" charset="0"/>
              </a:endParaRPr>
            </a:p>
          </p:txBody>
        </p:sp>
        <p:cxnSp>
          <p:nvCxnSpPr>
            <p:cNvPr id="70" name="Straight Arrow Connector 69"/>
            <p:cNvCxnSpPr/>
            <p:nvPr/>
          </p:nvCxnSpPr>
          <p:spPr>
            <a:xfrm>
              <a:off x="5450310" y="2092255"/>
              <a:ext cx="0" cy="6418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410171" y="2271329"/>
              <a:ext cx="890066" cy="283726"/>
            </a:xfrm>
            <a:prstGeom prst="rect">
              <a:avLst/>
            </a:prstGeom>
            <a:noFill/>
          </p:spPr>
          <p:txBody>
            <a:bodyPr wrap="none" rtlCol="0">
              <a:spAutoFit/>
            </a:bodyPr>
            <a:lstStyle/>
            <a:p>
              <a:r>
                <a:rPr lang="en-US" sz="1300" smtClean="0">
                  <a:latin typeface="Times New Roman" pitchFamily="18" charset="0"/>
                  <a:cs typeface="Times New Roman" pitchFamily="18" charset="0"/>
                </a:rPr>
                <a:t>3, Confirm</a:t>
              </a:r>
              <a:endParaRPr lang="en-US" sz="1300">
                <a:latin typeface="Times New Roman" pitchFamily="18" charset="0"/>
                <a:cs typeface="Times New Roman" pitchFamily="18" charset="0"/>
              </a:endParaRPr>
            </a:p>
          </p:txBody>
        </p:sp>
      </p:grpSp>
    </p:spTree>
    <p:extLst>
      <p:ext uri="{BB962C8B-B14F-4D97-AF65-F5344CB8AC3E}">
        <p14:creationId xmlns:p14="http://schemas.microsoft.com/office/powerpoint/2010/main" val="971491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15075" y="3212378"/>
            <a:ext cx="5419725" cy="332177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6187" y="78887"/>
            <a:ext cx="1882438" cy="400110"/>
          </a:xfrm>
          <a:prstGeom prst="rect">
            <a:avLst/>
          </a:prstGeom>
          <a:noFill/>
        </p:spPr>
        <p:txBody>
          <a:bodyPr wrap="none" rtlCol="0">
            <a:spAutoFit/>
          </a:bodyPr>
          <a:lstStyle/>
          <a:p>
            <a:r>
              <a:rPr lang="en-US" sz="2000" b="1" smtClean="0">
                <a:latin typeface="Times New Roman" panose="02020603050405020304" pitchFamily="18" charset="0"/>
                <a:cs typeface="Times New Roman" panose="02020603050405020304" pitchFamily="18" charset="0"/>
              </a:rPr>
              <a:t>Compare BOM</a:t>
            </a:r>
            <a:endParaRPr lang="en-US" sz="1600" b="1" i="1" dirty="0">
              <a:latin typeface="Times New Roman" panose="02020603050405020304" pitchFamily="18" charset="0"/>
              <a:cs typeface="Times New Roman" panose="02020603050405020304" pitchFamily="18" charset="0"/>
            </a:endParaRPr>
          </a:p>
        </p:txBody>
      </p:sp>
      <p:sp>
        <p:nvSpPr>
          <p:cNvPr id="8" name="Rectangle 7"/>
          <p:cNvSpPr/>
          <p:nvPr/>
        </p:nvSpPr>
        <p:spPr>
          <a:xfrm>
            <a:off x="6368934" y="2353313"/>
            <a:ext cx="1006443" cy="434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PD</a:t>
            </a:r>
            <a:endParaRPr lang="en-US" sz="1500">
              <a:latin typeface="Times New Roman" pitchFamily="18" charset="0"/>
              <a:cs typeface="Times New Roman" pitchFamily="18" charset="0"/>
            </a:endParaRPr>
          </a:p>
        </p:txBody>
      </p:sp>
      <p:sp>
        <p:nvSpPr>
          <p:cNvPr id="31" name="Rectangle 30"/>
          <p:cNvSpPr/>
          <p:nvPr/>
        </p:nvSpPr>
        <p:spPr>
          <a:xfrm>
            <a:off x="2466920" y="1533643"/>
            <a:ext cx="1006443" cy="434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ME</a:t>
            </a:r>
            <a:endParaRPr lang="en-US" sz="1500">
              <a:latin typeface="Times New Roman" pitchFamily="18" charset="0"/>
              <a:cs typeface="Times New Roman" pitchFamily="18" charset="0"/>
            </a:endParaRPr>
          </a:p>
        </p:txBody>
      </p:sp>
      <p:sp>
        <p:nvSpPr>
          <p:cNvPr id="32" name="Rectangle 31"/>
          <p:cNvSpPr/>
          <p:nvPr/>
        </p:nvSpPr>
        <p:spPr>
          <a:xfrm>
            <a:off x="4447374" y="2353313"/>
            <a:ext cx="1006443" cy="434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Kitting</a:t>
            </a:r>
            <a:endParaRPr lang="en-US" sz="1500">
              <a:latin typeface="Times New Roman" pitchFamily="18" charset="0"/>
              <a:cs typeface="Times New Roman" pitchFamily="18" charset="0"/>
            </a:endParaRPr>
          </a:p>
        </p:txBody>
      </p:sp>
      <p:sp>
        <p:nvSpPr>
          <p:cNvPr id="33" name="Rectangle 32"/>
          <p:cNvSpPr/>
          <p:nvPr/>
        </p:nvSpPr>
        <p:spPr>
          <a:xfrm>
            <a:off x="513839" y="705438"/>
            <a:ext cx="1006443" cy="434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smtClean="0">
                <a:latin typeface="Times New Roman" pitchFamily="18" charset="0"/>
                <a:cs typeface="Times New Roman" pitchFamily="18" charset="0"/>
              </a:rPr>
              <a:t>PM</a:t>
            </a:r>
            <a:endParaRPr lang="en-US" sz="1500">
              <a:latin typeface="Times New Roman" pitchFamily="18" charset="0"/>
              <a:cs typeface="Times New Roman" pitchFamily="18" charset="0"/>
            </a:endParaRPr>
          </a:p>
        </p:txBody>
      </p:sp>
      <p:cxnSp>
        <p:nvCxnSpPr>
          <p:cNvPr id="3" name="Elbow Connector 2"/>
          <p:cNvCxnSpPr/>
          <p:nvPr/>
        </p:nvCxnSpPr>
        <p:spPr>
          <a:xfrm rot="16200000" flipH="1">
            <a:off x="1428541" y="790804"/>
            <a:ext cx="548640" cy="137160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H="1">
            <a:off x="3446391" y="1571277"/>
            <a:ext cx="457200" cy="137160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451044" y="2305168"/>
            <a:ext cx="1152525" cy="51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Allpart</a:t>
            </a:r>
            <a:endParaRPr lang="en-US">
              <a:latin typeface="Times New Roman" pitchFamily="18" charset="0"/>
              <a:cs typeface="Times New Roman" pitchFamily="18" charset="0"/>
            </a:endParaRPr>
          </a:p>
        </p:txBody>
      </p:sp>
      <p:sp>
        <p:nvSpPr>
          <p:cNvPr id="11" name="TextBox 10"/>
          <p:cNvSpPr txBox="1"/>
          <p:nvPr/>
        </p:nvSpPr>
        <p:spPr>
          <a:xfrm>
            <a:off x="1099333" y="1476603"/>
            <a:ext cx="841897" cy="292388"/>
          </a:xfrm>
          <a:prstGeom prst="rect">
            <a:avLst/>
          </a:prstGeom>
          <a:noFill/>
        </p:spPr>
        <p:txBody>
          <a:bodyPr wrap="none" rtlCol="0">
            <a:spAutoFit/>
          </a:bodyPr>
          <a:lstStyle/>
          <a:p>
            <a:r>
              <a:rPr lang="en-US" sz="1300" smtClean="0">
                <a:latin typeface="Times New Roman" pitchFamily="18" charset="0"/>
                <a:cs typeface="Times New Roman" pitchFamily="18" charset="0"/>
              </a:rPr>
              <a:t>Deviation</a:t>
            </a:r>
            <a:endParaRPr lang="en-US" sz="1300">
              <a:latin typeface="Times New Roman" pitchFamily="18" charset="0"/>
              <a:cs typeface="Times New Roman" pitchFamily="18" charset="0"/>
            </a:endParaRPr>
          </a:p>
        </p:txBody>
      </p:sp>
      <p:sp>
        <p:nvSpPr>
          <p:cNvPr id="12" name="Oval 11"/>
          <p:cNvSpPr/>
          <p:nvPr/>
        </p:nvSpPr>
        <p:spPr>
          <a:xfrm>
            <a:off x="2941565" y="211362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Line Callout 1 (Accent Bar) 12"/>
          <p:cNvSpPr/>
          <p:nvPr/>
        </p:nvSpPr>
        <p:spPr>
          <a:xfrm>
            <a:off x="24976" y="2205067"/>
            <a:ext cx="2060372" cy="573288"/>
          </a:xfrm>
          <a:prstGeom prst="accentCallout1">
            <a:avLst>
              <a:gd name="adj1" fmla="val 4811"/>
              <a:gd name="adj2" fmla="val 107013"/>
              <a:gd name="adj3" fmla="val -5125"/>
              <a:gd name="adj4" fmla="val 143286"/>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300" smtClean="0">
                <a:latin typeface="Times New Roman" pitchFamily="18" charset="0"/>
                <a:cs typeface="Times New Roman" pitchFamily="18" charset="0"/>
              </a:rPr>
              <a:t>- Config PN by Station</a:t>
            </a:r>
          </a:p>
          <a:p>
            <a:r>
              <a:rPr lang="en-US" sz="1300" smtClean="0">
                <a:latin typeface="Times New Roman" pitchFamily="18" charset="0"/>
                <a:cs typeface="Times New Roman" pitchFamily="18" charset="0"/>
              </a:rPr>
              <a:t>- Add deviation for station</a:t>
            </a:r>
            <a:endParaRPr lang="en-US" sz="1300">
              <a:latin typeface="Times New Roman" pitchFamily="18" charset="0"/>
              <a:cs typeface="Times New Roman" pitchFamily="18" charset="0"/>
            </a:endParaRPr>
          </a:p>
        </p:txBody>
      </p:sp>
      <p:cxnSp>
        <p:nvCxnSpPr>
          <p:cNvPr id="23" name="Straight Arrow Connector 22"/>
          <p:cNvCxnSpPr/>
          <p:nvPr/>
        </p:nvCxnSpPr>
        <p:spPr>
          <a:xfrm>
            <a:off x="3674991" y="2637503"/>
            <a:ext cx="614348" cy="0"/>
          </a:xfrm>
          <a:prstGeom prst="straightConnector1">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3982165" y="2447577"/>
            <a:ext cx="45719" cy="21850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7" name="Rounded Rectangle 56"/>
          <p:cNvSpPr/>
          <p:nvPr/>
        </p:nvSpPr>
        <p:spPr>
          <a:xfrm>
            <a:off x="6303829" y="1515865"/>
            <a:ext cx="1152525" cy="51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FAI</a:t>
            </a:r>
            <a:endParaRPr lang="en-US">
              <a:latin typeface="Times New Roman" pitchFamily="18" charset="0"/>
              <a:cs typeface="Times New Roman" pitchFamily="18" charset="0"/>
            </a:endParaRPr>
          </a:p>
        </p:txBody>
      </p:sp>
      <p:grpSp>
        <p:nvGrpSpPr>
          <p:cNvPr id="71" name="Group 70"/>
          <p:cNvGrpSpPr/>
          <p:nvPr/>
        </p:nvGrpSpPr>
        <p:grpSpPr>
          <a:xfrm>
            <a:off x="379326" y="3212379"/>
            <a:ext cx="4210050" cy="3178896"/>
            <a:chOff x="928687" y="3613351"/>
            <a:chExt cx="4210050" cy="3178896"/>
          </a:xfrm>
        </p:grpSpPr>
        <p:sp>
          <p:nvSpPr>
            <p:cNvPr id="26" name="Rectangle 25"/>
            <p:cNvSpPr/>
            <p:nvPr/>
          </p:nvSpPr>
          <p:spPr>
            <a:xfrm>
              <a:off x="928687" y="3926451"/>
              <a:ext cx="4210050" cy="28657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1" name="Line Callout 1 (No Border) 20"/>
            <p:cNvSpPr/>
            <p:nvPr/>
          </p:nvSpPr>
          <p:spPr>
            <a:xfrm>
              <a:off x="2265390" y="3613351"/>
              <a:ext cx="1603375" cy="626201"/>
            </a:xfrm>
            <a:prstGeom prst="callout1">
              <a:avLst>
                <a:gd name="adj1" fmla="val -10444"/>
                <a:gd name="adj2" fmla="val 90011"/>
                <a:gd name="adj3" fmla="val -81139"/>
                <a:gd name="adj4" fmla="val 142744"/>
              </a:avLst>
            </a:prstGeom>
            <a:ln w="19050"/>
          </p:spPr>
          <p:style>
            <a:lnRef idx="1">
              <a:schemeClr val="accent4"/>
            </a:lnRef>
            <a:fillRef idx="2">
              <a:schemeClr val="accent4"/>
            </a:fillRef>
            <a:effectRef idx="1">
              <a:schemeClr val="accent4"/>
            </a:effectRef>
            <a:fontRef idx="minor">
              <a:schemeClr val="dk1"/>
            </a:fontRef>
          </p:style>
          <p:txBody>
            <a:bodyPr rtlCol="0" anchor="t"/>
            <a:lstStyle/>
            <a:p>
              <a:pPr algn="ctr"/>
              <a:r>
                <a:rPr lang="en-US" sz="1300" smtClean="0">
                  <a:latin typeface="Times New Roman" pitchFamily="18" charset="0"/>
                  <a:cs typeface="Times New Roman" pitchFamily="18" charset="0"/>
                </a:rPr>
                <a:t>Paperless</a:t>
              </a:r>
            </a:p>
            <a:p>
              <a:pPr algn="ctr"/>
              <a:r>
                <a:rPr lang="en-US" sz="1050" i="1">
                  <a:latin typeface="Times New Roman" pitchFamily="18" charset="0"/>
                  <a:cs typeface="Times New Roman" pitchFamily="18" charset="0"/>
                </a:rPr>
                <a:t>(</a:t>
              </a:r>
              <a:r>
                <a:rPr lang="en-US" sz="1050" i="1" smtClean="0">
                  <a:latin typeface="Times New Roman" pitchFamily="18" charset="0"/>
                  <a:cs typeface="Times New Roman" pitchFamily="18" charset="0"/>
                </a:rPr>
                <a:t>compare BOM)</a:t>
              </a:r>
            </a:p>
            <a:p>
              <a:r>
                <a:rPr lang="en-US" sz="1050" smtClean="0">
                  <a:latin typeface="Times New Roman" pitchFamily="18" charset="0"/>
                  <a:cs typeface="Times New Roman" pitchFamily="18" charset="0"/>
                </a:rPr>
                <a:t>-&gt; Notify to IPQC &amp; ME</a:t>
              </a:r>
            </a:p>
          </p:txBody>
        </p:sp>
        <p:sp>
          <p:nvSpPr>
            <p:cNvPr id="28" name="Rectangle 27"/>
            <p:cNvSpPr/>
            <p:nvPr/>
          </p:nvSpPr>
          <p:spPr>
            <a:xfrm>
              <a:off x="989714" y="5071602"/>
              <a:ext cx="771525" cy="4381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smtClean="0">
                  <a:latin typeface="Times New Roman" pitchFamily="18" charset="0"/>
                  <a:cs typeface="Times New Roman" pitchFamily="18" charset="0"/>
                </a:rPr>
                <a:t>PN</a:t>
              </a:r>
            </a:p>
            <a:p>
              <a:pPr algn="ctr"/>
              <a:r>
                <a:rPr lang="en-US" sz="1100" smtClean="0">
                  <a:latin typeface="Times New Roman" pitchFamily="18" charset="0"/>
                  <a:cs typeface="Times New Roman" pitchFamily="18" charset="0"/>
                </a:rPr>
                <a:t>compare</a:t>
              </a:r>
              <a:endParaRPr lang="en-US" sz="1100">
                <a:latin typeface="Times New Roman" pitchFamily="18" charset="0"/>
                <a:cs typeface="Times New Roman" pitchFamily="18" charset="0"/>
              </a:endParaRPr>
            </a:p>
          </p:txBody>
        </p:sp>
        <p:sp>
          <p:nvSpPr>
            <p:cNvPr id="34" name="Rectangle 33"/>
            <p:cNvSpPr/>
            <p:nvPr/>
          </p:nvSpPr>
          <p:spPr>
            <a:xfrm>
              <a:off x="2200287" y="4696358"/>
              <a:ext cx="7715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latin typeface="Times New Roman" pitchFamily="18" charset="0"/>
                  <a:cs typeface="Times New Roman" pitchFamily="18" charset="0"/>
                </a:rPr>
                <a:t>IPQC</a:t>
              </a:r>
            </a:p>
          </p:txBody>
        </p:sp>
        <p:sp>
          <p:nvSpPr>
            <p:cNvPr id="35" name="Rectangle 34"/>
            <p:cNvSpPr/>
            <p:nvPr/>
          </p:nvSpPr>
          <p:spPr>
            <a:xfrm>
              <a:off x="3377411" y="4941857"/>
              <a:ext cx="7715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latin typeface="Times New Roman" pitchFamily="18" charset="0"/>
                  <a:cs typeface="Times New Roman" pitchFamily="18" charset="0"/>
                </a:rPr>
                <a:t>ME</a:t>
              </a:r>
              <a:endParaRPr lang="en-US" sz="1100">
                <a:latin typeface="Times New Roman" pitchFamily="18" charset="0"/>
                <a:cs typeface="Times New Roman" pitchFamily="18" charset="0"/>
              </a:endParaRPr>
            </a:p>
          </p:txBody>
        </p:sp>
        <p:sp>
          <p:nvSpPr>
            <p:cNvPr id="36" name="Rectangle 35"/>
            <p:cNvSpPr/>
            <p:nvPr/>
          </p:nvSpPr>
          <p:spPr>
            <a:xfrm>
              <a:off x="4333142" y="5592214"/>
              <a:ext cx="771525" cy="4381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smtClean="0">
                  <a:latin typeface="Times New Roman" pitchFamily="18" charset="0"/>
                  <a:cs typeface="Times New Roman" pitchFamily="18" charset="0"/>
                </a:rPr>
                <a:t>PASS</a:t>
              </a:r>
              <a:endParaRPr lang="en-US" sz="1100">
                <a:latin typeface="Times New Roman" pitchFamily="18" charset="0"/>
                <a:cs typeface="Times New Roman" pitchFamily="18" charset="0"/>
              </a:endParaRPr>
            </a:p>
          </p:txBody>
        </p:sp>
        <p:sp>
          <p:nvSpPr>
            <p:cNvPr id="37" name="Rectangle 36"/>
            <p:cNvSpPr/>
            <p:nvPr/>
          </p:nvSpPr>
          <p:spPr>
            <a:xfrm>
              <a:off x="4333141" y="4932332"/>
              <a:ext cx="771525" cy="4381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smtClean="0">
                  <a:latin typeface="Times New Roman" pitchFamily="18" charset="0"/>
                  <a:cs typeface="Times New Roman" pitchFamily="18" charset="0"/>
                </a:rPr>
                <a:t>PASS</a:t>
              </a:r>
              <a:endParaRPr lang="en-US" sz="1100">
                <a:latin typeface="Times New Roman" pitchFamily="18" charset="0"/>
                <a:cs typeface="Times New Roman" pitchFamily="18" charset="0"/>
              </a:endParaRPr>
            </a:p>
          </p:txBody>
        </p:sp>
        <p:sp>
          <p:nvSpPr>
            <p:cNvPr id="39" name="Rectangle 38"/>
            <p:cNvSpPr/>
            <p:nvPr/>
          </p:nvSpPr>
          <p:spPr>
            <a:xfrm>
              <a:off x="4333142" y="4355609"/>
              <a:ext cx="771525" cy="4381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smtClean="0">
                  <a:latin typeface="Times New Roman" pitchFamily="18" charset="0"/>
                  <a:cs typeface="Times New Roman" pitchFamily="18" charset="0"/>
                </a:rPr>
                <a:t>FAIL</a:t>
              </a:r>
              <a:endParaRPr lang="en-US" sz="1100">
                <a:latin typeface="Times New Roman" pitchFamily="18" charset="0"/>
                <a:cs typeface="Times New Roman" pitchFamily="18" charset="0"/>
              </a:endParaRPr>
            </a:p>
          </p:txBody>
        </p:sp>
        <p:cxnSp>
          <p:nvCxnSpPr>
            <p:cNvPr id="40" name="Straight Connector 39"/>
            <p:cNvCxnSpPr/>
            <p:nvPr/>
          </p:nvCxnSpPr>
          <p:spPr>
            <a:xfrm flipV="1">
              <a:off x="1824036" y="4932332"/>
              <a:ext cx="301084" cy="302732"/>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24187" y="4913365"/>
              <a:ext cx="304799" cy="238042"/>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024187" y="4574684"/>
              <a:ext cx="1228724" cy="338681"/>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824036" y="5235064"/>
              <a:ext cx="2428875" cy="57622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177511" y="5163083"/>
              <a:ext cx="137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490347" y="5438273"/>
              <a:ext cx="460382" cy="230832"/>
            </a:xfrm>
            <a:prstGeom prst="rect">
              <a:avLst/>
            </a:prstGeom>
            <a:noFill/>
          </p:spPr>
          <p:txBody>
            <a:bodyPr wrap="none" rtlCol="0">
              <a:spAutoFit/>
            </a:bodyPr>
            <a:lstStyle/>
            <a:p>
              <a:r>
                <a:rPr lang="en-US" sz="900" smtClean="0">
                  <a:solidFill>
                    <a:srgbClr val="00B050"/>
                  </a:solidFill>
                  <a:latin typeface="Times New Roman" pitchFamily="18" charset="0"/>
                  <a:cs typeface="Times New Roman" pitchFamily="18" charset="0"/>
                </a:rPr>
                <a:t>PASS</a:t>
              </a:r>
              <a:endParaRPr lang="en-US" sz="900">
                <a:solidFill>
                  <a:srgbClr val="00B050"/>
                </a:solidFill>
                <a:latin typeface="Times New Roman" pitchFamily="18" charset="0"/>
                <a:cs typeface="Times New Roman" pitchFamily="18" charset="0"/>
              </a:endParaRPr>
            </a:p>
          </p:txBody>
        </p:sp>
        <p:sp>
          <p:nvSpPr>
            <p:cNvPr id="60" name="TextBox 59"/>
            <p:cNvSpPr txBox="1"/>
            <p:nvPr/>
          </p:nvSpPr>
          <p:spPr>
            <a:xfrm rot="18870625">
              <a:off x="1660160" y="4876217"/>
              <a:ext cx="441146" cy="230832"/>
            </a:xfrm>
            <a:prstGeom prst="rect">
              <a:avLst/>
            </a:prstGeom>
            <a:noFill/>
          </p:spPr>
          <p:txBody>
            <a:bodyPr wrap="none" rtlCol="0">
              <a:spAutoFit/>
            </a:bodyPr>
            <a:lstStyle/>
            <a:p>
              <a:r>
                <a:rPr lang="en-US" sz="900" smtClean="0">
                  <a:solidFill>
                    <a:srgbClr val="FF0000"/>
                  </a:solidFill>
                  <a:latin typeface="Times New Roman" pitchFamily="18" charset="0"/>
                  <a:cs typeface="Times New Roman" pitchFamily="18" charset="0"/>
                </a:rPr>
                <a:t>FAIL</a:t>
              </a:r>
              <a:endParaRPr lang="en-US" sz="900">
                <a:solidFill>
                  <a:srgbClr val="FF0000"/>
                </a:solidFill>
                <a:latin typeface="Times New Roman" pitchFamily="18" charset="0"/>
                <a:cs typeface="Times New Roman" pitchFamily="18" charset="0"/>
              </a:endParaRPr>
            </a:p>
          </p:txBody>
        </p:sp>
        <p:sp>
          <p:nvSpPr>
            <p:cNvPr id="61" name="TextBox 60"/>
            <p:cNvSpPr txBox="1"/>
            <p:nvPr/>
          </p:nvSpPr>
          <p:spPr>
            <a:xfrm>
              <a:off x="928687" y="6153154"/>
              <a:ext cx="4210050" cy="507831"/>
            </a:xfrm>
            <a:prstGeom prst="rect">
              <a:avLst/>
            </a:prstGeom>
            <a:noFill/>
          </p:spPr>
          <p:txBody>
            <a:bodyPr wrap="square" rtlCol="0">
              <a:spAutoFit/>
            </a:bodyPr>
            <a:lstStyle/>
            <a:p>
              <a:r>
                <a:rPr lang="en-US" sz="900" smtClean="0">
                  <a:latin typeface="Times New Roman" pitchFamily="18" charset="0"/>
                  <a:cs typeface="Times New Roman" pitchFamily="18" charset="0"/>
                </a:rPr>
                <a:t>IPQC: Kiểm tra và đánh giá tính khả dụng của liệu nếu liệu đáp ứng đủ điều kiện để sản xuất yêu cầu ME chạy đơn sử dụng đặc biệt</a:t>
              </a:r>
            </a:p>
            <a:p>
              <a:r>
                <a:rPr lang="en-US" sz="900" smtClean="0">
                  <a:latin typeface="Times New Roman" pitchFamily="18" charset="0"/>
                  <a:cs typeface="Times New Roman" pitchFamily="18" charset="0"/>
                </a:rPr>
                <a:t>(*) ME add deviation for WO</a:t>
              </a:r>
              <a:endParaRPr lang="en-US" sz="900">
                <a:latin typeface="Times New Roman" pitchFamily="18" charset="0"/>
                <a:cs typeface="Times New Roman" pitchFamily="18" charset="0"/>
              </a:endParaRPr>
            </a:p>
          </p:txBody>
        </p:sp>
        <p:sp>
          <p:nvSpPr>
            <p:cNvPr id="62" name="TextBox 61"/>
            <p:cNvSpPr txBox="1"/>
            <p:nvPr/>
          </p:nvSpPr>
          <p:spPr>
            <a:xfrm rot="20828649">
              <a:off x="3309973" y="4543211"/>
              <a:ext cx="441146" cy="230832"/>
            </a:xfrm>
            <a:prstGeom prst="rect">
              <a:avLst/>
            </a:prstGeom>
            <a:noFill/>
          </p:spPr>
          <p:txBody>
            <a:bodyPr wrap="none" rtlCol="0">
              <a:spAutoFit/>
            </a:bodyPr>
            <a:lstStyle/>
            <a:p>
              <a:r>
                <a:rPr lang="en-US" sz="900" smtClean="0">
                  <a:solidFill>
                    <a:srgbClr val="FF0000"/>
                  </a:solidFill>
                  <a:latin typeface="Times New Roman" pitchFamily="18" charset="0"/>
                  <a:cs typeface="Times New Roman" pitchFamily="18" charset="0"/>
                </a:rPr>
                <a:t>FAIL</a:t>
              </a:r>
              <a:endParaRPr lang="en-US" sz="900">
                <a:solidFill>
                  <a:srgbClr val="FF0000"/>
                </a:solidFill>
                <a:latin typeface="Times New Roman" pitchFamily="18" charset="0"/>
                <a:cs typeface="Times New Roman" pitchFamily="18" charset="0"/>
              </a:endParaRPr>
            </a:p>
          </p:txBody>
        </p:sp>
        <p:sp>
          <p:nvSpPr>
            <p:cNvPr id="63" name="TextBox 62"/>
            <p:cNvSpPr txBox="1"/>
            <p:nvPr/>
          </p:nvSpPr>
          <p:spPr>
            <a:xfrm rot="2497288">
              <a:off x="2946395" y="5039191"/>
              <a:ext cx="460382" cy="230832"/>
            </a:xfrm>
            <a:prstGeom prst="rect">
              <a:avLst/>
            </a:prstGeom>
            <a:noFill/>
          </p:spPr>
          <p:txBody>
            <a:bodyPr wrap="none" rtlCol="0">
              <a:spAutoFit/>
            </a:bodyPr>
            <a:lstStyle/>
            <a:p>
              <a:r>
                <a:rPr lang="en-US" sz="900" smtClean="0">
                  <a:solidFill>
                    <a:srgbClr val="00B050"/>
                  </a:solidFill>
                  <a:latin typeface="Times New Roman" pitchFamily="18" charset="0"/>
                  <a:cs typeface="Times New Roman" pitchFamily="18" charset="0"/>
                </a:rPr>
                <a:t>PASS</a:t>
              </a:r>
              <a:endParaRPr lang="en-US" sz="900">
                <a:solidFill>
                  <a:srgbClr val="00B050"/>
                </a:solidFill>
                <a:latin typeface="Times New Roman" pitchFamily="18" charset="0"/>
                <a:cs typeface="Times New Roman" pitchFamily="18" charset="0"/>
              </a:endParaRPr>
            </a:p>
          </p:txBody>
        </p:sp>
      </p:grpSp>
      <p:cxnSp>
        <p:nvCxnSpPr>
          <p:cNvPr id="68" name="Straight Connector 67"/>
          <p:cNvCxnSpPr/>
          <p:nvPr/>
        </p:nvCxnSpPr>
        <p:spPr>
          <a:xfrm flipH="1">
            <a:off x="6872152" y="1989051"/>
            <a:ext cx="1" cy="316756"/>
          </a:xfrm>
          <a:prstGeom prst="line">
            <a:avLst/>
          </a:prstGeom>
        </p:spPr>
        <p:style>
          <a:lnRef idx="3">
            <a:schemeClr val="accent1"/>
          </a:lnRef>
          <a:fillRef idx="0">
            <a:schemeClr val="accent1"/>
          </a:fillRef>
          <a:effectRef idx="2">
            <a:schemeClr val="accent1"/>
          </a:effectRef>
          <a:fontRef idx="minor">
            <a:schemeClr val="tx1"/>
          </a:fontRef>
        </p:style>
      </p:cxnSp>
      <p:cxnSp>
        <p:nvCxnSpPr>
          <p:cNvPr id="73" name="Straight Arrow Connector 72"/>
          <p:cNvCxnSpPr/>
          <p:nvPr/>
        </p:nvCxnSpPr>
        <p:spPr>
          <a:xfrm>
            <a:off x="5539542" y="2570596"/>
            <a:ext cx="756483"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4" name="Rectangle 73"/>
          <p:cNvSpPr/>
          <p:nvPr/>
        </p:nvSpPr>
        <p:spPr>
          <a:xfrm>
            <a:off x="432686" y="3562350"/>
            <a:ext cx="815434" cy="3238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smtClean="0">
                <a:latin typeface="Times New Roman" pitchFamily="18" charset="0"/>
                <a:cs typeface="Times New Roman" pitchFamily="18" charset="0"/>
              </a:rPr>
              <a:t>Webview</a:t>
            </a:r>
            <a:endParaRPr lang="en-US" sz="1300">
              <a:latin typeface="Times New Roman" pitchFamily="18" charset="0"/>
              <a:cs typeface="Times New Roman" pitchFamily="18" charset="0"/>
            </a:endParaRPr>
          </a:p>
        </p:txBody>
      </p:sp>
      <p:grpSp>
        <p:nvGrpSpPr>
          <p:cNvPr id="2" name="Group 1"/>
          <p:cNvGrpSpPr/>
          <p:nvPr/>
        </p:nvGrpSpPr>
        <p:grpSpPr>
          <a:xfrm>
            <a:off x="6368934" y="3364226"/>
            <a:ext cx="5264095" cy="2924405"/>
            <a:chOff x="6368934" y="3364226"/>
            <a:chExt cx="5264095" cy="2924405"/>
          </a:xfrm>
        </p:grpSpPr>
        <p:sp>
          <p:nvSpPr>
            <p:cNvPr id="108" name="Rectangle 107"/>
            <p:cNvSpPr/>
            <p:nvPr/>
          </p:nvSpPr>
          <p:spPr>
            <a:xfrm>
              <a:off x="6814969" y="3720961"/>
              <a:ext cx="890636" cy="4707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Checker</a:t>
              </a:r>
            </a:p>
            <a:p>
              <a:pPr algn="ctr"/>
              <a:r>
                <a:rPr lang="en-US" sz="1100" smtClean="0">
                  <a:latin typeface="Times New Roman" pitchFamily="18" charset="0"/>
                  <a:cs typeface="Times New Roman" pitchFamily="18" charset="0"/>
                </a:rPr>
                <a:t>(PD)</a:t>
              </a:r>
              <a:endParaRPr lang="en-US" sz="1400">
                <a:latin typeface="Times New Roman" pitchFamily="18" charset="0"/>
                <a:cs typeface="Times New Roman" pitchFamily="18" charset="0"/>
              </a:endParaRPr>
            </a:p>
          </p:txBody>
        </p:sp>
        <p:sp>
          <p:nvSpPr>
            <p:cNvPr id="109" name="Flowchart: Magnetic Disk 108"/>
            <p:cNvSpPr/>
            <p:nvPr/>
          </p:nvSpPr>
          <p:spPr>
            <a:xfrm>
              <a:off x="8837790" y="4476860"/>
              <a:ext cx="1055039" cy="100078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latin typeface="Times New Roman" pitchFamily="18" charset="0"/>
                  <a:cs typeface="Times New Roman" pitchFamily="18" charset="0"/>
                </a:rPr>
                <a:t>FAI</a:t>
              </a:r>
              <a:endParaRPr lang="en-US" sz="2400">
                <a:latin typeface="Times New Roman" pitchFamily="18" charset="0"/>
                <a:cs typeface="Times New Roman" pitchFamily="18" charset="0"/>
              </a:endParaRPr>
            </a:p>
          </p:txBody>
        </p:sp>
        <p:grpSp>
          <p:nvGrpSpPr>
            <p:cNvPr id="110" name="Group 109"/>
            <p:cNvGrpSpPr/>
            <p:nvPr/>
          </p:nvGrpSpPr>
          <p:grpSpPr>
            <a:xfrm>
              <a:off x="6368934" y="4467962"/>
              <a:ext cx="930170" cy="1010305"/>
              <a:chOff x="2866180" y="3382740"/>
              <a:chExt cx="958567" cy="1041149"/>
            </a:xfrm>
          </p:grpSpPr>
          <p:sp>
            <p:nvSpPr>
              <p:cNvPr id="129" name="Rounded Rectangle 128"/>
              <p:cNvSpPr/>
              <p:nvPr/>
            </p:nvSpPr>
            <p:spPr>
              <a:xfrm>
                <a:off x="2866180" y="3382740"/>
                <a:ext cx="958567" cy="1041149"/>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993785" y="3927173"/>
                <a:ext cx="706218" cy="3769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IPQC</a:t>
                </a:r>
                <a:endParaRPr lang="en-US" sz="1400">
                  <a:latin typeface="Times New Roman" pitchFamily="18" charset="0"/>
                  <a:cs typeface="Times New Roman" pitchFamily="18" charset="0"/>
                </a:endParaRPr>
              </a:p>
            </p:txBody>
          </p:sp>
          <p:sp>
            <p:nvSpPr>
              <p:cNvPr id="131" name="Rectangle 130"/>
              <p:cNvSpPr/>
              <p:nvPr/>
            </p:nvSpPr>
            <p:spPr>
              <a:xfrm>
                <a:off x="2993785" y="3500926"/>
                <a:ext cx="706219" cy="3769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ME</a:t>
                </a:r>
                <a:endParaRPr lang="en-US" sz="1400">
                  <a:latin typeface="Times New Roman" pitchFamily="18" charset="0"/>
                  <a:cs typeface="Times New Roman" pitchFamily="18" charset="0"/>
                </a:endParaRPr>
              </a:p>
            </p:txBody>
          </p:sp>
        </p:grpSp>
        <p:cxnSp>
          <p:nvCxnSpPr>
            <p:cNvPr id="111" name="Elbow Connector 110"/>
            <p:cNvCxnSpPr/>
            <p:nvPr/>
          </p:nvCxnSpPr>
          <p:spPr>
            <a:xfrm rot="16200000" flipV="1">
              <a:off x="8267682" y="3354358"/>
              <a:ext cx="640080" cy="1554480"/>
            </a:xfrm>
            <a:prstGeom prst="bentConnector2">
              <a:avLst/>
            </a:prstGeom>
            <a:ln>
              <a:solidFill>
                <a:schemeClr val="accent1"/>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2" name="Elbow Connector 111"/>
            <p:cNvCxnSpPr/>
            <p:nvPr/>
          </p:nvCxnSpPr>
          <p:spPr>
            <a:xfrm rot="16200000" flipV="1">
              <a:off x="8268177" y="3674397"/>
              <a:ext cx="365760" cy="1188720"/>
            </a:xfrm>
            <a:prstGeom prst="bentConnector2">
              <a:avLst/>
            </a:prstGeom>
            <a:ln>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13" name="Straight Arrow Connector 112"/>
            <p:cNvCxnSpPr/>
            <p:nvPr/>
          </p:nvCxnSpPr>
          <p:spPr>
            <a:xfrm flipV="1">
              <a:off x="7410016" y="4886266"/>
              <a:ext cx="1293996" cy="0"/>
            </a:xfrm>
            <a:prstGeom prst="straightConnector1">
              <a:avLst/>
            </a:prstGeom>
            <a:ln>
              <a:prstDash val="dash"/>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14" name="TextBox 113"/>
            <p:cNvSpPr txBox="1"/>
            <p:nvPr/>
          </p:nvSpPr>
          <p:spPr>
            <a:xfrm>
              <a:off x="7219743" y="4582647"/>
              <a:ext cx="1618047" cy="283726"/>
            </a:xfrm>
            <a:prstGeom prst="rect">
              <a:avLst/>
            </a:prstGeom>
            <a:noFill/>
          </p:spPr>
          <p:txBody>
            <a:bodyPr wrap="none" rtlCol="0">
              <a:spAutoFit/>
            </a:bodyPr>
            <a:lstStyle/>
            <a:p>
              <a:r>
                <a:rPr lang="en-US" sz="1300" smtClean="0">
                  <a:latin typeface="Times New Roman" pitchFamily="18" charset="0"/>
                  <a:cs typeface="Times New Roman" pitchFamily="18" charset="0"/>
                </a:rPr>
                <a:t>1’, Send mail warning</a:t>
              </a:r>
              <a:endParaRPr lang="en-US" sz="1300">
                <a:latin typeface="Times New Roman" pitchFamily="18" charset="0"/>
                <a:cs typeface="Times New Roman" pitchFamily="18" charset="0"/>
              </a:endParaRPr>
            </a:p>
          </p:txBody>
        </p:sp>
        <p:sp>
          <p:nvSpPr>
            <p:cNvPr id="115" name="TextBox 114"/>
            <p:cNvSpPr txBox="1"/>
            <p:nvPr/>
          </p:nvSpPr>
          <p:spPr>
            <a:xfrm>
              <a:off x="7219743" y="5149678"/>
              <a:ext cx="1624705" cy="283726"/>
            </a:xfrm>
            <a:prstGeom prst="rect">
              <a:avLst/>
            </a:prstGeom>
            <a:noFill/>
          </p:spPr>
          <p:txBody>
            <a:bodyPr wrap="none" rtlCol="0">
              <a:spAutoFit/>
            </a:bodyPr>
            <a:lstStyle/>
            <a:p>
              <a:r>
                <a:rPr lang="en-US" sz="1300" smtClean="0">
                  <a:latin typeface="Times New Roman" pitchFamily="18" charset="0"/>
                  <a:cs typeface="Times New Roman" pitchFamily="18" charset="0"/>
                </a:rPr>
                <a:t>2’ ,Owner confirm PN</a:t>
              </a:r>
              <a:endParaRPr lang="en-US" sz="1300">
                <a:latin typeface="Times New Roman" pitchFamily="18" charset="0"/>
                <a:cs typeface="Times New Roman" pitchFamily="18" charset="0"/>
              </a:endParaRPr>
            </a:p>
          </p:txBody>
        </p:sp>
        <p:sp>
          <p:nvSpPr>
            <p:cNvPr id="116" name="TextBox 115"/>
            <p:cNvSpPr txBox="1"/>
            <p:nvPr/>
          </p:nvSpPr>
          <p:spPr>
            <a:xfrm>
              <a:off x="7856696" y="3548292"/>
              <a:ext cx="1260278" cy="283726"/>
            </a:xfrm>
            <a:prstGeom prst="rect">
              <a:avLst/>
            </a:prstGeom>
            <a:noFill/>
          </p:spPr>
          <p:txBody>
            <a:bodyPr wrap="none" rtlCol="0">
              <a:spAutoFit/>
            </a:bodyPr>
            <a:lstStyle/>
            <a:p>
              <a:r>
                <a:rPr lang="en-US" sz="1300" smtClean="0">
                  <a:latin typeface="Times New Roman" pitchFamily="18" charset="0"/>
                  <a:cs typeface="Times New Roman" pitchFamily="18" charset="0"/>
                </a:rPr>
                <a:t>1, Scan QRCode</a:t>
              </a:r>
              <a:endParaRPr lang="en-US" sz="1300">
                <a:latin typeface="Times New Roman" pitchFamily="18" charset="0"/>
                <a:cs typeface="Times New Roman" pitchFamily="18" charset="0"/>
              </a:endParaRPr>
            </a:p>
          </p:txBody>
        </p:sp>
        <p:cxnSp>
          <p:nvCxnSpPr>
            <p:cNvPr id="117" name="Straight Arrow Connector 116"/>
            <p:cNvCxnSpPr/>
            <p:nvPr/>
          </p:nvCxnSpPr>
          <p:spPr>
            <a:xfrm flipV="1">
              <a:off x="7410016" y="5145066"/>
              <a:ext cx="1293996" cy="0"/>
            </a:xfrm>
            <a:prstGeom prst="straightConnector1">
              <a:avLst/>
            </a:prstGeom>
            <a:ln>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18" name="TextBox 117"/>
            <p:cNvSpPr txBox="1"/>
            <p:nvPr/>
          </p:nvSpPr>
          <p:spPr>
            <a:xfrm>
              <a:off x="7876340" y="4070193"/>
              <a:ext cx="1092283" cy="283726"/>
            </a:xfrm>
            <a:prstGeom prst="rect">
              <a:avLst/>
            </a:prstGeom>
            <a:noFill/>
          </p:spPr>
          <p:txBody>
            <a:bodyPr wrap="none" rtlCol="0">
              <a:spAutoFit/>
            </a:bodyPr>
            <a:lstStyle/>
            <a:p>
              <a:r>
                <a:rPr lang="en-US" sz="1300" smtClean="0">
                  <a:latin typeface="Times New Roman" pitchFamily="18" charset="0"/>
                  <a:cs typeface="Times New Roman" pitchFamily="18" charset="0"/>
                </a:rPr>
                <a:t>2, Send notify</a:t>
              </a:r>
              <a:endParaRPr lang="en-US" sz="1300">
                <a:latin typeface="Times New Roman" pitchFamily="18" charset="0"/>
                <a:cs typeface="Times New Roman" pitchFamily="18" charset="0"/>
              </a:endParaRPr>
            </a:p>
          </p:txBody>
        </p:sp>
        <p:sp>
          <p:nvSpPr>
            <p:cNvPr id="119" name="Down Arrow 118"/>
            <p:cNvSpPr/>
            <p:nvPr/>
          </p:nvSpPr>
          <p:spPr>
            <a:xfrm>
              <a:off x="7969604" y="5383017"/>
              <a:ext cx="261887" cy="422407"/>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20" name="Group 119"/>
            <p:cNvGrpSpPr/>
            <p:nvPr/>
          </p:nvGrpSpPr>
          <p:grpSpPr>
            <a:xfrm>
              <a:off x="7088524" y="5840159"/>
              <a:ext cx="2024046" cy="448472"/>
              <a:chOff x="2550040" y="4676775"/>
              <a:chExt cx="2536310" cy="561975"/>
            </a:xfrm>
          </p:grpSpPr>
          <p:sp>
            <p:nvSpPr>
              <p:cNvPr id="126" name="Rectangle 125"/>
              <p:cNvSpPr/>
              <p:nvPr/>
            </p:nvSpPr>
            <p:spPr>
              <a:xfrm>
                <a:off x="2550040" y="4676775"/>
                <a:ext cx="2536310" cy="5619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27" name="TextBox 126"/>
              <p:cNvSpPr txBox="1"/>
              <p:nvPr/>
            </p:nvSpPr>
            <p:spPr>
              <a:xfrm>
                <a:off x="2636080" y="4763009"/>
                <a:ext cx="1123951" cy="34710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200" smtClean="0">
                    <a:latin typeface="Times New Roman" pitchFamily="18" charset="0"/>
                    <a:cs typeface="Times New Roman" pitchFamily="18" charset="0"/>
                  </a:rPr>
                  <a:t>Approve</a:t>
                </a:r>
                <a:endParaRPr lang="en-US" sz="1200">
                  <a:latin typeface="Times New Roman" pitchFamily="18" charset="0"/>
                  <a:cs typeface="Times New Roman" pitchFamily="18" charset="0"/>
                </a:endParaRPr>
              </a:p>
            </p:txBody>
          </p:sp>
          <p:sp>
            <p:nvSpPr>
              <p:cNvPr id="128" name="TextBox 127"/>
              <p:cNvSpPr txBox="1"/>
              <p:nvPr/>
            </p:nvSpPr>
            <p:spPr>
              <a:xfrm>
                <a:off x="3902905" y="4763009"/>
                <a:ext cx="1123951" cy="34710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1200" smtClean="0">
                    <a:latin typeface="Times New Roman" pitchFamily="18" charset="0"/>
                    <a:cs typeface="Times New Roman" pitchFamily="18" charset="0"/>
                  </a:rPr>
                  <a:t>Reject</a:t>
                </a:r>
                <a:endParaRPr lang="en-US" sz="1200">
                  <a:latin typeface="Times New Roman" pitchFamily="18" charset="0"/>
                  <a:cs typeface="Times New Roman" pitchFamily="18" charset="0"/>
                </a:endParaRPr>
              </a:p>
            </p:txBody>
          </p:sp>
        </p:grpSp>
        <p:sp>
          <p:nvSpPr>
            <p:cNvPr id="121" name="Rectangle 120"/>
            <p:cNvSpPr/>
            <p:nvPr/>
          </p:nvSpPr>
          <p:spPr>
            <a:xfrm>
              <a:off x="10705959" y="3364226"/>
              <a:ext cx="797816" cy="4630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Signer</a:t>
              </a:r>
            </a:p>
            <a:p>
              <a:pPr algn="ctr"/>
              <a:r>
                <a:rPr lang="en-US" sz="1100" smtClean="0">
                  <a:latin typeface="Times New Roman" pitchFamily="18" charset="0"/>
                  <a:cs typeface="Times New Roman" pitchFamily="18" charset="0"/>
                </a:rPr>
                <a:t>(ME/QA)</a:t>
              </a:r>
              <a:endParaRPr lang="en-US" sz="1100">
                <a:latin typeface="Times New Roman" pitchFamily="18" charset="0"/>
                <a:cs typeface="Times New Roman" pitchFamily="18" charset="0"/>
              </a:endParaRPr>
            </a:p>
          </p:txBody>
        </p:sp>
        <p:cxnSp>
          <p:nvCxnSpPr>
            <p:cNvPr id="122" name="Straight Arrow Connector 121"/>
            <p:cNvCxnSpPr/>
            <p:nvPr/>
          </p:nvCxnSpPr>
          <p:spPr>
            <a:xfrm flipV="1">
              <a:off x="9961545" y="4977250"/>
              <a:ext cx="567509"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3" name="Flowchart: Magnetic Disk 122"/>
            <p:cNvSpPr/>
            <p:nvPr/>
          </p:nvSpPr>
          <p:spPr>
            <a:xfrm>
              <a:off x="10577253" y="4428950"/>
              <a:ext cx="1055776" cy="10044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latin typeface="Times New Roman" pitchFamily="18" charset="0"/>
                  <a:cs typeface="Times New Roman" pitchFamily="18" charset="0"/>
                </a:rPr>
                <a:t>Sign</a:t>
              </a:r>
              <a:endParaRPr lang="en-US" sz="2400">
                <a:latin typeface="Times New Roman" pitchFamily="18" charset="0"/>
                <a:cs typeface="Times New Roman" pitchFamily="18" charset="0"/>
              </a:endParaRPr>
            </a:p>
          </p:txBody>
        </p:sp>
        <p:cxnSp>
          <p:nvCxnSpPr>
            <p:cNvPr id="124" name="Straight Arrow Connector 123"/>
            <p:cNvCxnSpPr/>
            <p:nvPr/>
          </p:nvCxnSpPr>
          <p:spPr>
            <a:xfrm flipH="1">
              <a:off x="11104867" y="3886200"/>
              <a:ext cx="274" cy="4488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5" name="TextBox 124"/>
            <p:cNvSpPr txBox="1"/>
            <p:nvPr/>
          </p:nvSpPr>
          <p:spPr>
            <a:xfrm>
              <a:off x="10174662" y="3915256"/>
              <a:ext cx="890066" cy="283726"/>
            </a:xfrm>
            <a:prstGeom prst="rect">
              <a:avLst/>
            </a:prstGeom>
            <a:noFill/>
          </p:spPr>
          <p:txBody>
            <a:bodyPr wrap="none" rtlCol="0">
              <a:spAutoFit/>
            </a:bodyPr>
            <a:lstStyle/>
            <a:p>
              <a:r>
                <a:rPr lang="en-US" sz="1300" smtClean="0">
                  <a:latin typeface="Times New Roman" pitchFamily="18" charset="0"/>
                  <a:cs typeface="Times New Roman" pitchFamily="18" charset="0"/>
                </a:rPr>
                <a:t>3, Confirm</a:t>
              </a:r>
              <a:endParaRPr lang="en-US" sz="1300">
                <a:latin typeface="Times New Roman" pitchFamily="18" charset="0"/>
                <a:cs typeface="Times New Roman" pitchFamily="18" charset="0"/>
              </a:endParaRPr>
            </a:p>
          </p:txBody>
        </p:sp>
      </p:grpSp>
      <p:sp>
        <p:nvSpPr>
          <p:cNvPr id="132" name="Line Callout 1 (No Border) 131"/>
          <p:cNvSpPr/>
          <p:nvPr/>
        </p:nvSpPr>
        <p:spPr>
          <a:xfrm>
            <a:off x="8126024" y="2846773"/>
            <a:ext cx="1603375" cy="626201"/>
          </a:xfrm>
          <a:prstGeom prst="callout1">
            <a:avLst>
              <a:gd name="adj1" fmla="val -28697"/>
              <a:gd name="adj2" fmla="val -6820"/>
              <a:gd name="adj3" fmla="val -102434"/>
              <a:gd name="adj4" fmla="val -59831"/>
            </a:avLst>
          </a:prstGeom>
          <a:ln w="19050"/>
        </p:spPr>
        <p:style>
          <a:lnRef idx="1">
            <a:schemeClr val="accent4"/>
          </a:lnRef>
          <a:fillRef idx="2">
            <a:schemeClr val="accent4"/>
          </a:fillRef>
          <a:effectRef idx="1">
            <a:schemeClr val="accent4"/>
          </a:effectRef>
          <a:fontRef idx="minor">
            <a:schemeClr val="dk1"/>
          </a:fontRef>
        </p:style>
        <p:txBody>
          <a:bodyPr rtlCol="0" anchor="t"/>
          <a:lstStyle/>
          <a:p>
            <a:pPr algn="ctr"/>
            <a:r>
              <a:rPr lang="en-US" sz="1300" smtClean="0">
                <a:latin typeface="Times New Roman" pitchFamily="18" charset="0"/>
                <a:cs typeface="Times New Roman" pitchFamily="18" charset="0"/>
              </a:rPr>
              <a:t>Paperless</a:t>
            </a:r>
          </a:p>
          <a:p>
            <a:pPr algn="ctr"/>
            <a:r>
              <a:rPr lang="en-US" sz="1050" i="1">
                <a:latin typeface="Times New Roman" pitchFamily="18" charset="0"/>
                <a:cs typeface="Times New Roman" pitchFamily="18" charset="0"/>
              </a:rPr>
              <a:t>(</a:t>
            </a:r>
            <a:r>
              <a:rPr lang="en-US" sz="1050" i="1" smtClean="0">
                <a:latin typeface="Times New Roman" pitchFamily="18" charset="0"/>
                <a:cs typeface="Times New Roman" pitchFamily="18" charset="0"/>
              </a:rPr>
              <a:t>compare BOM)</a:t>
            </a:r>
          </a:p>
          <a:p>
            <a:r>
              <a:rPr lang="en-US" sz="1050" smtClean="0">
                <a:latin typeface="Times New Roman" pitchFamily="18" charset="0"/>
                <a:cs typeface="Times New Roman" pitchFamily="18" charset="0"/>
              </a:rPr>
              <a:t>-&gt; Notify to IPQC &amp; ME</a:t>
            </a:r>
          </a:p>
        </p:txBody>
      </p:sp>
      <p:sp>
        <p:nvSpPr>
          <p:cNvPr id="6" name="Rectangle 5"/>
          <p:cNvSpPr/>
          <p:nvPr/>
        </p:nvSpPr>
        <p:spPr>
          <a:xfrm>
            <a:off x="6753225" y="2166479"/>
            <a:ext cx="238125" cy="457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451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36187" y="78887"/>
            <a:ext cx="1296060" cy="369332"/>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FAI – SMT</a:t>
            </a:r>
            <a:endParaRPr lang="en-US" sz="1400" b="1" i="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36187" y="476250"/>
            <a:ext cx="5658152" cy="1246495"/>
          </a:xfrm>
          <a:prstGeom prst="rect">
            <a:avLst/>
          </a:prstGeom>
          <a:noFill/>
        </p:spPr>
        <p:txBody>
          <a:bodyPr wrap="none" rtlCol="0">
            <a:spAutoFit/>
          </a:bodyPr>
          <a:lstStyle/>
          <a:p>
            <a:r>
              <a:rPr lang="en-US" sz="1500" b="1" i="1" u="sng" smtClean="0">
                <a:latin typeface="Times New Roman" pitchFamily="18" charset="0"/>
                <a:cs typeface="Times New Roman" pitchFamily="18" charset="0"/>
              </a:rPr>
              <a:t>Form FAI</a:t>
            </a:r>
          </a:p>
          <a:p>
            <a:r>
              <a:rPr lang="en-US" sz="1500" smtClean="0">
                <a:latin typeface="Times New Roman" pitchFamily="18" charset="0"/>
                <a:cs typeface="Times New Roman" pitchFamily="18" charset="0"/>
              </a:rPr>
              <a:t>- The system can’t collection data WO waibao -&gt; Data fill wrong (F12)</a:t>
            </a:r>
          </a:p>
          <a:p>
            <a:r>
              <a:rPr lang="en-US" sz="1500" smtClean="0">
                <a:latin typeface="Times New Roman" pitchFamily="18" charset="0"/>
                <a:cs typeface="Times New Roman" pitchFamily="18" charset="0"/>
              </a:rPr>
              <a:t>- The line S1 don’t sort value temp</a:t>
            </a:r>
          </a:p>
          <a:p>
            <a:r>
              <a:rPr lang="en-US" sz="1500" smtClean="0">
                <a:latin typeface="Times New Roman" pitchFamily="18" charset="0"/>
                <a:cs typeface="Times New Roman" pitchFamily="18" charset="0"/>
              </a:rPr>
              <a:t>- Add item capture checking in form</a:t>
            </a:r>
          </a:p>
          <a:p>
            <a:r>
              <a:rPr lang="en-US" sz="1500" smtClean="0">
                <a:latin typeface="Times New Roman" pitchFamily="18" charset="0"/>
                <a:cs typeface="Times New Roman" pitchFamily="18" charset="0"/>
              </a:rPr>
              <a:t>- Add show detail Deviation &amp; ECN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90" y="1887845"/>
            <a:ext cx="1916684" cy="4412949"/>
          </a:xfrm>
          <a:prstGeom prst="rect">
            <a:avLst/>
          </a:prstGeom>
          <a:ln/>
        </p:spPr>
        <p:style>
          <a:lnRef idx="2">
            <a:schemeClr val="accent1"/>
          </a:lnRef>
          <a:fillRef idx="1">
            <a:schemeClr val="lt1"/>
          </a:fillRef>
          <a:effectRef idx="0">
            <a:schemeClr val="accent1"/>
          </a:effectRef>
          <a:fontRef idx="minor">
            <a:schemeClr val="dk1"/>
          </a:fontRef>
        </p:style>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887845"/>
            <a:ext cx="8496300" cy="4412949"/>
          </a:xfrm>
          <a:prstGeom prst="rect">
            <a:avLst/>
          </a:prstGeom>
          <a:ln/>
        </p:spPr>
        <p:style>
          <a:lnRef idx="2">
            <a:schemeClr val="accent1"/>
          </a:lnRef>
          <a:fillRef idx="1">
            <a:schemeClr val="lt1"/>
          </a:fillRef>
          <a:effectRef idx="0">
            <a:schemeClr val="accent1"/>
          </a:effectRef>
          <a:fontRef idx="minor">
            <a:schemeClr val="dk1"/>
          </a:fontRef>
        </p:style>
      </p:pic>
      <p:sp>
        <p:nvSpPr>
          <p:cNvPr id="11" name="TextBox 10"/>
          <p:cNvSpPr txBox="1"/>
          <p:nvPr/>
        </p:nvSpPr>
        <p:spPr>
          <a:xfrm>
            <a:off x="546390" y="5931462"/>
            <a:ext cx="19166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smtClean="0">
                <a:solidFill>
                  <a:srgbClr val="0070C0"/>
                </a:solidFill>
                <a:latin typeface="Times New Roman" pitchFamily="18" charset="0"/>
                <a:cs typeface="Times New Roman" panose="02020603050405020304" pitchFamily="18" charset="0"/>
              </a:rPr>
              <a:t>WO Detail</a:t>
            </a:r>
            <a:endParaRPr lang="en-US" sz="1400" b="1"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692400" y="5931462"/>
            <a:ext cx="32385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smtClean="0">
                <a:solidFill>
                  <a:srgbClr val="0070C0"/>
                </a:solidFill>
                <a:latin typeface="Times New Roman" pitchFamily="18" charset="0"/>
                <a:cs typeface="Times New Roman" panose="02020603050405020304" pitchFamily="18" charset="0"/>
              </a:rPr>
              <a:t>Compare BOM by WO</a:t>
            </a:r>
            <a:endParaRPr lang="en-US" sz="1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22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39655" y="3111500"/>
            <a:ext cx="10068145"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36187" y="78887"/>
            <a:ext cx="1270412" cy="369332"/>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FAI – PTH</a:t>
            </a:r>
            <a:endParaRPr lang="en-US" sz="1400" b="1"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36187" y="476250"/>
            <a:ext cx="5476436" cy="1015663"/>
          </a:xfrm>
          <a:prstGeom prst="rect">
            <a:avLst/>
          </a:prstGeom>
          <a:noFill/>
        </p:spPr>
        <p:txBody>
          <a:bodyPr wrap="none" rtlCol="0">
            <a:spAutoFit/>
          </a:bodyPr>
          <a:lstStyle/>
          <a:p>
            <a:r>
              <a:rPr lang="en-US" sz="1500" b="1" i="1" u="sng" smtClean="0">
                <a:latin typeface="Times New Roman" pitchFamily="18" charset="0"/>
                <a:cs typeface="Times New Roman" pitchFamily="18" charset="0"/>
              </a:rPr>
              <a:t>Form FAI</a:t>
            </a:r>
          </a:p>
          <a:p>
            <a:r>
              <a:rPr lang="en-US" sz="1500" smtClean="0">
                <a:latin typeface="Times New Roman" pitchFamily="18" charset="0"/>
                <a:cs typeface="Times New Roman" pitchFamily="18" charset="0"/>
              </a:rPr>
              <a:t>- Add item check parameter for machine (temp, flux,…)</a:t>
            </a:r>
          </a:p>
          <a:p>
            <a:r>
              <a:rPr lang="en-US" sz="1500" smtClean="0">
                <a:latin typeface="Times New Roman" pitchFamily="18" charset="0"/>
                <a:cs typeface="Times New Roman" pitchFamily="18" charset="0"/>
              </a:rPr>
              <a:t>- </a:t>
            </a:r>
            <a:r>
              <a:rPr lang="en-US" sz="1500">
                <a:latin typeface="Times New Roman" pitchFamily="18" charset="0"/>
                <a:cs typeface="Times New Roman" pitchFamily="18" charset="0"/>
              </a:rPr>
              <a:t>Add item capture checking in form</a:t>
            </a:r>
            <a:endParaRPr lang="en-US" sz="1500" smtClean="0">
              <a:latin typeface="Times New Roman" pitchFamily="18" charset="0"/>
              <a:cs typeface="Times New Roman" pitchFamily="18" charset="0"/>
            </a:endParaRPr>
          </a:p>
          <a:p>
            <a:r>
              <a:rPr lang="en-US" sz="1500" smtClean="0">
                <a:latin typeface="Times New Roman" pitchFamily="18" charset="0"/>
                <a:cs typeface="Times New Roman" pitchFamily="18" charset="0"/>
              </a:rPr>
              <a:t>- Re-format form FAI PTH + Update view check FAI PTH in system</a:t>
            </a:r>
          </a:p>
        </p:txBody>
      </p:sp>
      <p:sp>
        <p:nvSpPr>
          <p:cNvPr id="3" name="Rectangle 2"/>
          <p:cNvSpPr/>
          <p:nvPr/>
        </p:nvSpPr>
        <p:spPr>
          <a:xfrm>
            <a:off x="508000" y="2667000"/>
            <a:ext cx="17653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Confirm Form FAI PTH</a:t>
            </a:r>
            <a:endParaRPr lang="en-US">
              <a:latin typeface="Times New Roman" pitchFamily="18" charset="0"/>
              <a:cs typeface="Times New Roman" pitchFamily="18" charset="0"/>
            </a:endParaRPr>
          </a:p>
        </p:txBody>
      </p:sp>
      <p:sp>
        <p:nvSpPr>
          <p:cNvPr id="8" name="Rectangle 7"/>
          <p:cNvSpPr/>
          <p:nvPr/>
        </p:nvSpPr>
        <p:spPr>
          <a:xfrm>
            <a:off x="3318933" y="2667000"/>
            <a:ext cx="17653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Add new form FAI PTH to system</a:t>
            </a:r>
            <a:endParaRPr lang="en-US">
              <a:latin typeface="Times New Roman" pitchFamily="18" charset="0"/>
              <a:cs typeface="Times New Roman" pitchFamily="18" charset="0"/>
            </a:endParaRPr>
          </a:p>
        </p:txBody>
      </p:sp>
      <p:sp>
        <p:nvSpPr>
          <p:cNvPr id="9" name="Rectangle 8"/>
          <p:cNvSpPr/>
          <p:nvPr/>
        </p:nvSpPr>
        <p:spPr>
          <a:xfrm>
            <a:off x="6129866" y="2667000"/>
            <a:ext cx="17653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Test new form</a:t>
            </a:r>
            <a:endParaRPr lang="en-US">
              <a:latin typeface="Times New Roman" pitchFamily="18" charset="0"/>
              <a:cs typeface="Times New Roman" pitchFamily="18" charset="0"/>
            </a:endParaRPr>
          </a:p>
        </p:txBody>
      </p:sp>
      <p:sp>
        <p:nvSpPr>
          <p:cNvPr id="7" name="TextBox 6"/>
          <p:cNvSpPr txBox="1"/>
          <p:nvPr/>
        </p:nvSpPr>
        <p:spPr>
          <a:xfrm>
            <a:off x="1019394" y="3549134"/>
            <a:ext cx="710451" cy="369332"/>
          </a:xfrm>
          <a:prstGeom prst="rect">
            <a:avLst/>
          </a:prstGeom>
          <a:noFill/>
        </p:spPr>
        <p:txBody>
          <a:bodyPr wrap="none" rtlCol="0">
            <a:spAutoFit/>
          </a:bodyPr>
          <a:lstStyle/>
          <a:p>
            <a:r>
              <a:rPr lang="en-US" smtClean="0">
                <a:latin typeface="Times New Roman" pitchFamily="18" charset="0"/>
                <a:cs typeface="Times New Roman" pitchFamily="18" charset="0"/>
              </a:rPr>
              <a:t>04/17</a:t>
            </a:r>
            <a:endParaRPr lang="en-US">
              <a:latin typeface="Times New Roman" pitchFamily="18" charset="0"/>
              <a:cs typeface="Times New Roman" pitchFamily="18" charset="0"/>
            </a:endParaRPr>
          </a:p>
        </p:txBody>
      </p:sp>
      <p:sp>
        <p:nvSpPr>
          <p:cNvPr id="13" name="TextBox 12"/>
          <p:cNvSpPr txBox="1"/>
          <p:nvPr/>
        </p:nvSpPr>
        <p:spPr>
          <a:xfrm>
            <a:off x="3830327" y="3549134"/>
            <a:ext cx="710451" cy="369332"/>
          </a:xfrm>
          <a:prstGeom prst="rect">
            <a:avLst/>
          </a:prstGeom>
          <a:noFill/>
        </p:spPr>
        <p:txBody>
          <a:bodyPr wrap="none" rtlCol="0">
            <a:spAutoFit/>
          </a:bodyPr>
          <a:lstStyle/>
          <a:p>
            <a:r>
              <a:rPr lang="en-US" smtClean="0">
                <a:latin typeface="Times New Roman" pitchFamily="18" charset="0"/>
                <a:cs typeface="Times New Roman" pitchFamily="18" charset="0"/>
              </a:rPr>
              <a:t>04/20</a:t>
            </a:r>
            <a:endParaRPr lang="en-US">
              <a:latin typeface="Times New Roman" pitchFamily="18" charset="0"/>
              <a:cs typeface="Times New Roman" pitchFamily="18" charset="0"/>
            </a:endParaRPr>
          </a:p>
        </p:txBody>
      </p:sp>
      <p:sp>
        <p:nvSpPr>
          <p:cNvPr id="14" name="Rectangle 13"/>
          <p:cNvSpPr/>
          <p:nvPr/>
        </p:nvSpPr>
        <p:spPr>
          <a:xfrm>
            <a:off x="8940800" y="2667000"/>
            <a:ext cx="17653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itchFamily="18" charset="0"/>
                <a:cs typeface="Times New Roman" pitchFamily="18" charset="0"/>
              </a:rPr>
              <a:t>Collection data WO detail to report</a:t>
            </a:r>
            <a:endParaRPr lang="en-US">
              <a:latin typeface="Times New Roman" pitchFamily="18" charset="0"/>
              <a:cs typeface="Times New Roman" pitchFamily="18" charset="0"/>
            </a:endParaRPr>
          </a:p>
        </p:txBody>
      </p:sp>
      <p:sp>
        <p:nvSpPr>
          <p:cNvPr id="16" name="TextBox 15"/>
          <p:cNvSpPr txBox="1"/>
          <p:nvPr/>
        </p:nvSpPr>
        <p:spPr>
          <a:xfrm>
            <a:off x="6641260" y="3530600"/>
            <a:ext cx="710451" cy="369332"/>
          </a:xfrm>
          <a:prstGeom prst="rect">
            <a:avLst/>
          </a:prstGeom>
          <a:noFill/>
        </p:spPr>
        <p:txBody>
          <a:bodyPr wrap="none" rtlCol="0">
            <a:spAutoFit/>
          </a:bodyPr>
          <a:lstStyle/>
          <a:p>
            <a:r>
              <a:rPr lang="en-US" smtClean="0">
                <a:latin typeface="Times New Roman" pitchFamily="18" charset="0"/>
                <a:cs typeface="Times New Roman" pitchFamily="18" charset="0"/>
              </a:rPr>
              <a:t>04/20</a:t>
            </a:r>
            <a:endParaRPr lang="en-US">
              <a:latin typeface="Times New Roman" pitchFamily="18" charset="0"/>
              <a:cs typeface="Times New Roman"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177398097"/>
              </p:ext>
            </p:extLst>
          </p:nvPr>
        </p:nvGraphicFramePr>
        <p:xfrm>
          <a:off x="771393" y="1730038"/>
          <a:ext cx="914400" cy="771525"/>
        </p:xfrm>
        <a:graphic>
          <a:graphicData uri="http://schemas.openxmlformats.org/presentationml/2006/ole">
            <mc:AlternateContent xmlns:mc="http://schemas.openxmlformats.org/markup-compatibility/2006">
              <mc:Choice xmlns:v="urn:schemas-microsoft-com:vml" Requires="v">
                <p:oleObj spid="_x0000_s2398"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771393" y="173003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3876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5618754"/>
              </p:ext>
            </p:extLst>
          </p:nvPr>
        </p:nvGraphicFramePr>
        <p:xfrm>
          <a:off x="222250" y="605366"/>
          <a:ext cx="8264525" cy="5989320"/>
        </p:xfrm>
        <a:graphic>
          <a:graphicData uri="http://schemas.openxmlformats.org/drawingml/2006/table">
            <a:tbl>
              <a:tblPr firstRow="1" bandRow="1">
                <a:tableStyleId>{5940675A-B579-460E-94D1-54222C63F5DA}</a:tableStyleId>
              </a:tblPr>
              <a:tblGrid>
                <a:gridCol w="996950"/>
                <a:gridCol w="5534025"/>
                <a:gridCol w="1733550"/>
              </a:tblGrid>
              <a:tr h="274320">
                <a:tc>
                  <a:txBody>
                    <a:bodyPr/>
                    <a:lstStyle/>
                    <a:p>
                      <a:pPr algn="ctr"/>
                      <a:r>
                        <a:rPr lang="en-US" sz="1300" smtClean="0">
                          <a:latin typeface="Times New Roman" pitchFamily="18" charset="0"/>
                          <a:cs typeface="Times New Roman" pitchFamily="18" charset="0"/>
                        </a:rPr>
                        <a:t>Function</a:t>
                      </a:r>
                      <a:endParaRPr lang="en-US" sz="1300" i="0">
                        <a:solidFill>
                          <a:schemeClr val="tx1"/>
                        </a:solidFill>
                        <a:latin typeface="Times New Roman" pitchFamily="18" charset="0"/>
                        <a:cs typeface="Times New Roman" pitchFamily="18" charset="0"/>
                      </a:endParaRPr>
                    </a:p>
                  </a:txBody>
                  <a:tcPr>
                    <a:solidFill>
                      <a:schemeClr val="bg1"/>
                    </a:solidFill>
                  </a:tcPr>
                </a:tc>
                <a:tc>
                  <a:txBody>
                    <a:bodyPr/>
                    <a:lstStyle/>
                    <a:p>
                      <a:pPr algn="ctr"/>
                      <a:r>
                        <a:rPr lang="en-US" sz="1300" smtClean="0">
                          <a:latin typeface="Times New Roman" pitchFamily="18" charset="0"/>
                          <a:cs typeface="Times New Roman" pitchFamily="18" charset="0"/>
                        </a:rPr>
                        <a:t>Issue</a:t>
                      </a:r>
                      <a:endParaRPr lang="en-US" sz="1300" i="0">
                        <a:solidFill>
                          <a:schemeClr val="tx1"/>
                        </a:solidFill>
                        <a:latin typeface="Times New Roman" pitchFamily="18" charset="0"/>
                        <a:cs typeface="Times New Roman" pitchFamily="18" charset="0"/>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Status</a:t>
                      </a:r>
                      <a:endParaRPr lang="en-US" sz="1300" i="0" smtClean="0">
                        <a:solidFill>
                          <a:schemeClr val="tx1"/>
                        </a:solidFill>
                        <a:latin typeface="Times New Roman" pitchFamily="18" charset="0"/>
                        <a:cs typeface="Times New Roman" pitchFamily="18" charset="0"/>
                      </a:endParaRPr>
                    </a:p>
                  </a:txBody>
                  <a:tcPr>
                    <a:solidFill>
                      <a:schemeClr val="bg1"/>
                    </a:solidFill>
                  </a:tcPr>
                </a:tc>
              </a:tr>
              <a:tr h="274320">
                <a:tc rowSpan="6">
                  <a:txBody>
                    <a:bodyPr/>
                    <a:lstStyle/>
                    <a:p>
                      <a:pPr algn="ctr"/>
                      <a:r>
                        <a:rPr lang="en-US" sz="1300" smtClean="0">
                          <a:latin typeface="Times New Roman" pitchFamily="18" charset="0"/>
                          <a:cs typeface="Times New Roman" pitchFamily="18" charset="0"/>
                        </a:rPr>
                        <a:t>Paperless</a:t>
                      </a:r>
                      <a:endParaRPr lang="en-US" sz="1300" i="0" smtClean="0">
                        <a:solidFill>
                          <a:schemeClr val="tx1"/>
                        </a:solidFill>
                        <a:latin typeface="Times New Roman" pitchFamily="18" charset="0"/>
                        <a:cs typeface="Times New Roman" pitchFamily="18" charset="0"/>
                      </a:endParaRPr>
                    </a:p>
                  </a:txBody>
                  <a:tcPr anchor="ctr">
                    <a:solidFill>
                      <a:schemeClr val="bg1"/>
                    </a:solidFill>
                  </a:tcPr>
                </a:tc>
                <a:tc>
                  <a:txBody>
                    <a:bodyPr/>
                    <a:lstStyle/>
                    <a:p>
                      <a:r>
                        <a:rPr lang="en-US" sz="1300" smtClean="0">
                          <a:latin typeface="Times New Roman" pitchFamily="18" charset="0"/>
                          <a:cs typeface="Times New Roman" pitchFamily="18" charset="0"/>
                        </a:rPr>
                        <a:t>Apply and move data</a:t>
                      </a:r>
                      <a:r>
                        <a:rPr lang="en-US" sz="1300" baseline="0" smtClean="0">
                          <a:latin typeface="Times New Roman" pitchFamily="18" charset="0"/>
                          <a:cs typeface="Times New Roman" pitchFamily="18" charset="0"/>
                        </a:rPr>
                        <a:t> for F12</a:t>
                      </a:r>
                      <a:endParaRPr lang="en-US" sz="1300" i="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r>
                        <a:rPr lang="en-US" sz="1300" smtClean="0">
                          <a:latin typeface="Times New Roman" pitchFamily="18" charset="0"/>
                          <a:cs typeface="Times New Roman" pitchFamily="18" charset="0"/>
                        </a:rPr>
                        <a:t>Lock &amp; UnLock line for C02</a:t>
                      </a:r>
                      <a:endParaRPr lang="en-US" sz="1200" i="1">
                        <a:solidFill>
                          <a:schemeClr val="tx1"/>
                        </a:solidFill>
                        <a:latin typeface="Times New Roman" pitchFamily="18" charset="0"/>
                        <a:cs typeface="Times New Roman" pitchFamily="18" charset="0"/>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i="0" smtClean="0">
                        <a:solidFill>
                          <a:schemeClr val="tx1"/>
                        </a:solidFill>
                        <a:latin typeface="Times New Roman" pitchFamily="18" charset="0"/>
                        <a:cs typeface="Times New Roman" pitchFamily="18" charset="0"/>
                      </a:endParaRPr>
                    </a:p>
                  </a:txBody>
                  <a:tcPr anchor="ctr">
                    <a:solidFill>
                      <a:srgbClr val="00B050"/>
                    </a:solidFill>
                  </a:tcPr>
                </a:tc>
              </a:tr>
              <a:tr h="274320">
                <a:tc vMerge="1">
                  <a:txBody>
                    <a:bodyPr/>
                    <a:lstStyle/>
                    <a:p>
                      <a:endParaRPr lang="en-US"/>
                    </a:p>
                  </a:txBody>
                  <a:tcPr/>
                </a:tc>
                <a:tc>
                  <a:txBody>
                    <a:bodyPr/>
                    <a:lstStyle/>
                    <a:p>
                      <a:r>
                        <a:rPr lang="en-US" sz="1200" i="0" smtClean="0">
                          <a:solidFill>
                            <a:schemeClr val="tx1"/>
                          </a:solidFill>
                          <a:latin typeface="Times New Roman" pitchFamily="18" charset="0"/>
                          <a:cs typeface="Times New Roman" pitchFamily="18" charset="0"/>
                        </a:rPr>
                        <a:t>Abnormal</a:t>
                      </a:r>
                      <a:r>
                        <a:rPr lang="en-US" sz="1200" i="0" baseline="0" smtClean="0">
                          <a:solidFill>
                            <a:schemeClr val="tx1"/>
                          </a:solidFill>
                          <a:latin typeface="Times New Roman" pitchFamily="18" charset="0"/>
                          <a:cs typeface="Times New Roman" pitchFamily="18" charset="0"/>
                        </a:rPr>
                        <a:t>: Filter data by shift</a:t>
                      </a:r>
                      <a:endParaRPr lang="en-US" sz="1200" i="0">
                        <a:solidFill>
                          <a:schemeClr val="tx1"/>
                        </a:solidFill>
                        <a:latin typeface="Times New Roman" pitchFamily="18" charset="0"/>
                        <a:cs typeface="Times New Roman" pitchFamily="18" charset="0"/>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i="0" smtClean="0">
                        <a:solidFill>
                          <a:schemeClr val="tx1"/>
                        </a:solidFill>
                        <a:latin typeface="Times New Roman" pitchFamily="18" charset="0"/>
                        <a:cs typeface="Times New Roman" pitchFamily="18" charset="0"/>
                      </a:endParaRPr>
                    </a:p>
                  </a:txBody>
                  <a:tcPr anchor="ct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smtClean="0">
                          <a:solidFill>
                            <a:schemeClr val="tx1"/>
                          </a:solidFill>
                          <a:latin typeface="Times New Roman" pitchFamily="18" charset="0"/>
                          <a:cs typeface="Times New Roman" pitchFamily="18" charset="0"/>
                        </a:rPr>
                        <a:t>Webserivce download BOM Agile</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Webservice get list PN online by wo</a:t>
                      </a:r>
                      <a:r>
                        <a:rPr lang="en-US" sz="1300" i="0" baseline="0" smtClean="0">
                          <a:solidFill>
                            <a:schemeClr val="tx1"/>
                          </a:solidFill>
                          <a:latin typeface="Times New Roman" pitchFamily="18" charset="0"/>
                          <a:cs typeface="Times New Roman" pitchFamily="18" charset="0"/>
                        </a:rPr>
                        <a:t> and station (Allpart)</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Update HTTPS</a:t>
                      </a:r>
                      <a:r>
                        <a:rPr lang="en-US" sz="1300" i="0" baseline="0" smtClean="0">
                          <a:solidFill>
                            <a:schemeClr val="tx1"/>
                          </a:solidFill>
                          <a:latin typeface="Times New Roman" pitchFamily="18" charset="0"/>
                          <a:cs typeface="Times New Roman" pitchFamily="18" charset="0"/>
                        </a:rPr>
                        <a:t> for Paperless System</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rowSpan="5">
                  <a:txBody>
                    <a:bodyPr/>
                    <a:lstStyle/>
                    <a:p>
                      <a:pPr algn="ctr"/>
                      <a:r>
                        <a:rPr lang="en-US" sz="1300" smtClean="0">
                          <a:latin typeface="Times New Roman" pitchFamily="18" charset="0"/>
                          <a:cs typeface="Times New Roman" pitchFamily="18" charset="0"/>
                        </a:rPr>
                        <a:t>ECN</a:t>
                      </a:r>
                      <a:endParaRPr lang="en-US" sz="1300" i="0">
                        <a:solidFill>
                          <a:schemeClr val="tx1"/>
                        </a:solidFill>
                        <a:latin typeface="Times New Roman" pitchFamily="18" charset="0"/>
                        <a:cs typeface="Times New Roman" pitchFamily="18" charset="0"/>
                      </a:endParaRPr>
                    </a:p>
                  </a:txBody>
                  <a:tcPr anchor="ctr">
                    <a:solidFill>
                      <a:schemeClr val="bg1"/>
                    </a:solidFill>
                  </a:tcPr>
                </a:tc>
                <a:tc>
                  <a:txBody>
                    <a:bodyPr/>
                    <a:lstStyle/>
                    <a:p>
                      <a:r>
                        <a:rPr lang="en-US" sz="1300" smtClean="0">
                          <a:latin typeface="Times New Roman" pitchFamily="18" charset="0"/>
                          <a:cs typeface="Times New Roman" pitchFamily="18" charset="0"/>
                        </a:rPr>
                        <a:t>Support user F12</a:t>
                      </a:r>
                      <a:endParaRPr lang="en-US" sz="1300">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r>
                        <a:rPr lang="en-US" sz="1300" smtClean="0">
                          <a:latin typeface="Times New Roman" pitchFamily="18" charset="0"/>
                          <a:cs typeface="Times New Roman" pitchFamily="18" charset="0"/>
                        </a:rPr>
                        <a:t>Update struct user and form in</a:t>
                      </a:r>
                      <a:r>
                        <a:rPr lang="en-US" sz="1300" baseline="0" smtClean="0">
                          <a:latin typeface="Times New Roman" pitchFamily="18" charset="0"/>
                          <a:cs typeface="Times New Roman" pitchFamily="18" charset="0"/>
                        </a:rPr>
                        <a:t> ECN Evaluation </a:t>
                      </a:r>
                      <a:endParaRPr lang="en-US" sz="1300">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r>
                        <a:rPr lang="en-US" sz="1300" smtClean="0">
                          <a:latin typeface="Times New Roman" pitchFamily="18" charset="0"/>
                          <a:cs typeface="Times New Roman" pitchFamily="18" charset="0"/>
                        </a:rPr>
                        <a:t>Update notify warning</a:t>
                      </a:r>
                      <a:endParaRPr lang="en-US" sz="1300">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Update struct ECN</a:t>
                      </a:r>
                      <a:r>
                        <a:rPr lang="en-US" sz="1300" baseline="0" smtClean="0">
                          <a:latin typeface="Times New Roman" pitchFamily="18" charset="0"/>
                          <a:cs typeface="Times New Roman" pitchFamily="18" charset="0"/>
                        </a:rPr>
                        <a:t> evaluation for F12 + B05</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ECN</a:t>
                      </a:r>
                      <a:r>
                        <a:rPr lang="en-US" sz="1300" i="0" baseline="0" smtClean="0">
                          <a:solidFill>
                            <a:schemeClr val="tx1"/>
                          </a:solidFill>
                          <a:latin typeface="Times New Roman" pitchFamily="18" charset="0"/>
                          <a:cs typeface="Times New Roman" pitchFamily="18" charset="0"/>
                        </a:rPr>
                        <a:t> cut in B04, B06, B05</a:t>
                      </a:r>
                      <a:endParaRPr lang="en-US" sz="1300" i="0" smtClean="0">
                        <a:solidFill>
                          <a:schemeClr val="tx1"/>
                        </a:solidFill>
                        <a:latin typeface="Times New Roman" pitchFamily="18" charset="0"/>
                        <a:cs typeface="Times New Roman" pitchFamily="18" charset="0"/>
                      </a:endParaRPr>
                    </a:p>
                  </a:txBody>
                  <a:tcPr anchor="ct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rowSpan="8">
                  <a:txBody>
                    <a:bodyPr/>
                    <a:lstStyle/>
                    <a:p>
                      <a:pPr algn="ctr"/>
                      <a:r>
                        <a:rPr lang="en-US" sz="1300" smtClean="0">
                          <a:latin typeface="Times New Roman" pitchFamily="18" charset="0"/>
                          <a:cs typeface="Times New Roman" pitchFamily="18" charset="0"/>
                        </a:rPr>
                        <a:t>FAI</a:t>
                      </a:r>
                      <a:endParaRPr lang="en-US" sz="1300" i="0">
                        <a:solidFill>
                          <a:schemeClr val="tx1"/>
                        </a:solidFill>
                        <a:latin typeface="Times New Roman" pitchFamily="18" charset="0"/>
                        <a:cs typeface="Times New Roman" pitchFamily="18" charset="0"/>
                      </a:endParaRPr>
                    </a:p>
                  </a:txBody>
                  <a:tcPr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SMT: Program machine</a:t>
                      </a:r>
                      <a:r>
                        <a:rPr lang="en-US" sz="1300" baseline="0" smtClean="0">
                          <a:latin typeface="Times New Roman" pitchFamily="18" charset="0"/>
                          <a:cs typeface="Times New Roman" pitchFamily="18" charset="0"/>
                        </a:rPr>
                        <a:t> collection data (auto update program)</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SMT: Update service</a:t>
                      </a:r>
                      <a:r>
                        <a:rPr lang="en-US" sz="1300" i="0" baseline="0" smtClean="0">
                          <a:solidFill>
                            <a:schemeClr val="tx1"/>
                          </a:solidFill>
                          <a:latin typeface="Times New Roman" pitchFamily="18" charset="0"/>
                          <a:cs typeface="Times New Roman" pitchFamily="18" charset="0"/>
                        </a:rPr>
                        <a:t> for program collection data</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pPr algn="ctr"/>
                      <a:endParaRPr lang="en-US" sz="1300" i="0">
                        <a:solidFill>
                          <a:schemeClr val="tx1"/>
                        </a:solidFill>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FAI information page (MO</a:t>
                      </a:r>
                      <a:r>
                        <a:rPr lang="en-US" sz="1300" baseline="0" smtClean="0">
                          <a:latin typeface="Times New Roman" pitchFamily="18" charset="0"/>
                          <a:cs typeface="Times New Roman" pitchFamily="18" charset="0"/>
                        </a:rPr>
                        <a:t>, PNs information) =&gt; Mobile view</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pPr algn="ctr"/>
                      <a:endParaRPr lang="en-US" sz="1300" i="0">
                        <a:solidFill>
                          <a:schemeClr val="tx1"/>
                        </a:solidFill>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SMT Dashboard (B04) </a:t>
                      </a: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pPr algn="ctr"/>
                      <a:endParaRPr lang="en-US" sz="1300" i="0">
                        <a:solidFill>
                          <a:schemeClr val="tx1"/>
                        </a:solidFill>
                        <a:latin typeface="Times New Roman" pitchFamily="18" charset="0"/>
                        <a:cs typeface="Times New Roman" pitchFamily="18" charset="0"/>
                      </a:endParaRPr>
                    </a:p>
                  </a:txBody>
                  <a:tcPr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FAI</a:t>
                      </a:r>
                      <a:r>
                        <a:rPr lang="en-US" sz="1300" i="0" baseline="0" smtClean="0">
                          <a:solidFill>
                            <a:schemeClr val="tx1"/>
                          </a:solidFill>
                          <a:latin typeface="Times New Roman" pitchFamily="18" charset="0"/>
                          <a:cs typeface="Times New Roman" pitchFamily="18" charset="0"/>
                        </a:rPr>
                        <a:t> detail for SMT</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rgbClr val="0070C0"/>
                          </a:solidFill>
                          <a:latin typeface="Times New Roman" pitchFamily="18" charset="0"/>
                          <a:cs typeface="Times New Roman" pitchFamily="18" charset="0"/>
                        </a:rPr>
                        <a:t>Update process and permission</a:t>
                      </a:r>
                      <a:r>
                        <a:rPr lang="en-US" sz="1300" i="0" baseline="0" smtClean="0">
                          <a:solidFill>
                            <a:srgbClr val="0070C0"/>
                          </a:solidFill>
                          <a:latin typeface="Times New Roman" pitchFamily="18" charset="0"/>
                          <a:cs typeface="Times New Roman" pitchFamily="18" charset="0"/>
                        </a:rPr>
                        <a:t> check FAI for User (PD + ME -&gt; Check / QA -&gt; Confirm)</a:t>
                      </a:r>
                      <a:endParaRPr lang="en-US" sz="1300" i="0" smtClean="0">
                        <a:solidFill>
                          <a:srgbClr val="0070C0"/>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r h="274320">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Upgrade permission user in system</a:t>
                      </a: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chemeClr val="accent4"/>
                    </a:solidFill>
                  </a:tcPr>
                </a:tc>
              </a:tr>
              <a:tr h="274320">
                <a:tc vMerge="1">
                  <a:txBody>
                    <a:bodyPr/>
                    <a:lstStyle/>
                    <a:p>
                      <a:pPr algn="ctr"/>
                      <a:endParaRPr lang="en-US" sz="1300" i="0">
                        <a:solidFill>
                          <a:schemeClr val="tx1"/>
                        </a:solidFill>
                        <a:latin typeface="Times New Roman" pitchFamily="18" charset="0"/>
                        <a:cs typeface="Times New Roman" pitchFamily="18" charset="0"/>
                      </a:endParaRPr>
                    </a:p>
                  </a:txBody>
                  <a:tcPr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0" smtClean="0">
                          <a:solidFill>
                            <a:schemeClr val="tx1"/>
                          </a:solidFill>
                          <a:latin typeface="Times New Roman" pitchFamily="18" charset="0"/>
                          <a:cs typeface="Times New Roman" pitchFamily="18" charset="0"/>
                        </a:rPr>
                        <a:t>API</a:t>
                      </a:r>
                      <a:r>
                        <a:rPr lang="en-US" sz="1300" i="0" baseline="0" smtClean="0">
                          <a:solidFill>
                            <a:schemeClr val="tx1"/>
                          </a:solidFill>
                          <a:latin typeface="Times New Roman" pitchFamily="18" charset="0"/>
                          <a:cs typeface="Times New Roman" pitchFamily="18" charset="0"/>
                        </a:rPr>
                        <a:t> push data form DCC Control (DCC verify)</a:t>
                      </a:r>
                      <a:endParaRPr lang="en-US" sz="1300" i="0" smtClean="0">
                        <a:solidFill>
                          <a:schemeClr val="tx1"/>
                        </a:solidFill>
                        <a:latin typeface="Times New Roman" pitchFamily="18" charset="0"/>
                        <a:cs typeface="Times New Roman" pitchFamily="18" charset="0"/>
                      </a:endParaRPr>
                    </a:p>
                  </a:txBody>
                  <a:tcPr>
                    <a:solidFill>
                      <a:schemeClr val="bg1"/>
                    </a:solidFill>
                  </a:tcPr>
                </a:tc>
                <a:tc>
                  <a:txBody>
                    <a:bodyPr/>
                    <a:lstStyle/>
                    <a:p>
                      <a:pPr algn="ctr"/>
                      <a:endParaRPr lang="en-US" sz="1300" i="0">
                        <a:solidFill>
                          <a:schemeClr val="tx1"/>
                        </a:solidFill>
                        <a:latin typeface="Times New Roman" pitchFamily="18" charset="0"/>
                        <a:cs typeface="Times New Roman" pitchFamily="18" charset="0"/>
                      </a:endParaRPr>
                    </a:p>
                  </a:txBody>
                  <a:tcPr>
                    <a:solidFill>
                      <a:srgbClr val="00B050"/>
                    </a:solidFill>
                  </a:tcPr>
                </a:tc>
              </a:tr>
            </a:tbl>
          </a:graphicData>
        </a:graphic>
      </p:graphicFrame>
      <p:sp>
        <p:nvSpPr>
          <p:cNvPr id="5" name="TextBox 4"/>
          <p:cNvSpPr txBox="1"/>
          <p:nvPr/>
        </p:nvSpPr>
        <p:spPr>
          <a:xfrm>
            <a:off x="136187" y="78887"/>
            <a:ext cx="2033762" cy="461665"/>
          </a:xfrm>
          <a:prstGeom prst="rect">
            <a:avLst/>
          </a:prstGeom>
          <a:noFill/>
        </p:spPr>
        <p:txBody>
          <a:bodyPr wrap="none" rtlCol="0">
            <a:spAutoFit/>
          </a:bodyPr>
          <a:lstStyle/>
          <a:p>
            <a:r>
              <a:rPr lang="en-US" sz="2400" b="1" u="sng" smtClean="0">
                <a:latin typeface="Times New Roman" pitchFamily="18" charset="0"/>
                <a:cs typeface="Times New Roman" pitchFamily="18" charset="0"/>
              </a:rPr>
              <a:t>Project Status</a:t>
            </a:r>
            <a:endParaRPr lang="en-US"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5723019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36187" y="78887"/>
            <a:ext cx="2270814" cy="369332"/>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DCC Control System</a:t>
            </a:r>
            <a:endParaRPr lang="en-US" sz="1400" b="1" i="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87" y="1748973"/>
            <a:ext cx="840581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36187" y="476250"/>
            <a:ext cx="6792244" cy="784830"/>
          </a:xfrm>
          <a:prstGeom prst="rect">
            <a:avLst/>
          </a:prstGeom>
          <a:noFill/>
        </p:spPr>
        <p:txBody>
          <a:bodyPr wrap="none" rtlCol="0">
            <a:spAutoFit/>
          </a:bodyPr>
          <a:lstStyle/>
          <a:p>
            <a:r>
              <a:rPr lang="en-US" sz="1500" smtClean="0">
                <a:latin typeface="Times New Roman" pitchFamily="18" charset="0"/>
                <a:cs typeface="Times New Roman" pitchFamily="18" charset="0"/>
              </a:rPr>
              <a:t>- Update format date input for field Limited Time</a:t>
            </a:r>
          </a:p>
          <a:p>
            <a:r>
              <a:rPr lang="en-US" sz="1500" smtClean="0">
                <a:latin typeface="Times New Roman" pitchFamily="18" charset="0"/>
                <a:cs typeface="Times New Roman" pitchFamily="18" charset="0"/>
              </a:rPr>
              <a:t>- Change format field Product P/N </a:t>
            </a:r>
            <a:r>
              <a:rPr lang="vi-VN" sz="1500" smtClean="0">
                <a:latin typeface="Times New Roman" pitchFamily="18" charset="0"/>
                <a:cs typeface="Times New Roman" pitchFamily="18" charset="0"/>
              </a:rPr>
              <a:t>when up to</a:t>
            </a:r>
            <a:r>
              <a:rPr lang="en-US" sz="1500" smtClean="0">
                <a:latin typeface="Times New Roman" pitchFamily="18" charset="0"/>
                <a:cs typeface="Times New Roman" pitchFamily="18" charset="0"/>
              </a:rPr>
              <a:t> system: Model 1, Model 2,…, Model n</a:t>
            </a:r>
          </a:p>
          <a:p>
            <a:r>
              <a:rPr lang="en-US" sz="1500" smtClean="0">
                <a:latin typeface="Times New Roman" pitchFamily="18" charset="0"/>
                <a:cs typeface="Times New Roman" pitchFamily="18" charset="0"/>
              </a:rPr>
              <a:t>- Field Limited WO, Limited Time, Limited Quantity require fill</a:t>
            </a:r>
          </a:p>
        </p:txBody>
      </p:sp>
    </p:spTree>
    <p:extLst>
      <p:ext uri="{BB962C8B-B14F-4D97-AF65-F5344CB8AC3E}">
        <p14:creationId xmlns:p14="http://schemas.microsoft.com/office/powerpoint/2010/main" val="340033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04" y="586234"/>
            <a:ext cx="5959558" cy="328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6187" y="78887"/>
            <a:ext cx="2232342" cy="369332"/>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SMT Collection data</a:t>
            </a:r>
            <a:endParaRPr lang="en-US" sz="14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136187" y="4057134"/>
            <a:ext cx="8834983" cy="646331"/>
          </a:xfrm>
          <a:prstGeom prst="rect">
            <a:avLst/>
          </a:prstGeom>
        </p:spPr>
        <p:txBody>
          <a:bodyPr wrap="none">
            <a:spAutoFit/>
          </a:bodyPr>
          <a:lstStyle/>
          <a:p>
            <a:r>
              <a:rPr lang="ja-JP" altLang="en-US">
                <a:latin typeface="Times New Roman" pitchFamily="18" charset="0"/>
                <a:cs typeface="Times New Roman" pitchFamily="18" charset="0"/>
              </a:rPr>
              <a:t>高速</a:t>
            </a:r>
            <a:r>
              <a:rPr lang="ja-JP" altLang="en-US" smtClean="0">
                <a:latin typeface="Times New Roman" pitchFamily="18" charset="0"/>
                <a:cs typeface="Times New Roman" pitchFamily="18" charset="0"/>
              </a:rPr>
              <a:t>机</a:t>
            </a:r>
            <a:r>
              <a:rPr lang="en-US" altLang="ja-JP" smtClean="0">
                <a:latin typeface="Times New Roman" pitchFamily="18" charset="0"/>
                <a:cs typeface="Times New Roman" pitchFamily="18" charset="0"/>
              </a:rPr>
              <a:t>/</a:t>
            </a:r>
            <a:r>
              <a:rPr lang="ja-JP" altLang="en-US">
                <a:latin typeface="Times New Roman" pitchFamily="18" charset="0"/>
                <a:cs typeface="Times New Roman" pitchFamily="18" charset="0"/>
              </a:rPr>
              <a:t>泛用</a:t>
            </a:r>
            <a:r>
              <a:rPr lang="ja-JP" altLang="en-US" smtClean="0">
                <a:latin typeface="Times New Roman" pitchFamily="18" charset="0"/>
                <a:cs typeface="Times New Roman" pitchFamily="18" charset="0"/>
              </a:rPr>
              <a:t>机 </a:t>
            </a:r>
            <a:r>
              <a:rPr lang="en-US" altLang="ja-JP" smtClean="0">
                <a:latin typeface="Times New Roman" pitchFamily="18" charset="0"/>
                <a:cs typeface="Times New Roman" pitchFamily="18" charset="0"/>
              </a:rPr>
              <a:t>Mounter: Get data (Pick up rate, Input, Output, Fail, PN by slot, Circle Time)</a:t>
            </a:r>
          </a:p>
          <a:p>
            <a:r>
              <a:rPr lang="ja-JP" altLang="en-US">
                <a:latin typeface="Times New Roman" pitchFamily="18" charset="0"/>
                <a:cs typeface="Times New Roman" pitchFamily="18" charset="0"/>
              </a:rPr>
              <a:t>爐</a:t>
            </a:r>
            <a:r>
              <a:rPr lang="ja-JP" altLang="en-US" smtClean="0">
                <a:latin typeface="Times New Roman" pitchFamily="18" charset="0"/>
                <a:cs typeface="Times New Roman" pitchFamily="18" charset="0"/>
              </a:rPr>
              <a:t>前</a:t>
            </a:r>
            <a:r>
              <a:rPr lang="en-US" altLang="ja-JP" smtClean="0">
                <a:latin typeface="Times New Roman" pitchFamily="18" charset="0"/>
                <a:cs typeface="Times New Roman" pitchFamily="18" charset="0"/>
              </a:rPr>
              <a:t>/</a:t>
            </a:r>
            <a:r>
              <a:rPr lang="ja-JP" altLang="en-US">
                <a:latin typeface="Times New Roman" pitchFamily="18" charset="0"/>
                <a:cs typeface="Times New Roman" pitchFamily="18" charset="0"/>
              </a:rPr>
              <a:t>爐</a:t>
            </a:r>
            <a:r>
              <a:rPr lang="ja-JP" altLang="en-US" smtClean="0">
                <a:latin typeface="Times New Roman" pitchFamily="18" charset="0"/>
                <a:cs typeface="Times New Roman" pitchFamily="18" charset="0"/>
              </a:rPr>
              <a:t>后 </a:t>
            </a:r>
            <a:r>
              <a:rPr lang="en-US" altLang="ja-JP" smtClean="0">
                <a:latin typeface="Times New Roman" pitchFamily="18" charset="0"/>
                <a:cs typeface="Times New Roman" pitchFamily="18" charset="0"/>
              </a:rPr>
              <a:t>AOI: Get data (Error code, Location code, Yeild rate, WIP, Output, D.Qty)</a:t>
            </a:r>
            <a:endParaRPr lang="en-US">
              <a:latin typeface="Times New Roman" pitchFamily="18" charset="0"/>
              <a:cs typeface="Times New Roman" pitchFamily="18" charset="0"/>
            </a:endParaRPr>
          </a:p>
        </p:txBody>
      </p:sp>
      <p:sp>
        <p:nvSpPr>
          <p:cNvPr id="13" name="Rectangle 12"/>
          <p:cNvSpPr/>
          <p:nvPr/>
        </p:nvSpPr>
        <p:spPr>
          <a:xfrm>
            <a:off x="136187" y="2139351"/>
            <a:ext cx="5972175" cy="31055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36186" y="661359"/>
            <a:ext cx="5972175" cy="31055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6038491" y="816634"/>
            <a:ext cx="396815"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p:nvPr/>
        </p:nvCxnSpPr>
        <p:spPr>
          <a:xfrm>
            <a:off x="6038491" y="2294626"/>
            <a:ext cx="396815"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Rectangle 21"/>
          <p:cNvSpPr/>
          <p:nvPr/>
        </p:nvSpPr>
        <p:spPr>
          <a:xfrm>
            <a:off x="6538822" y="661359"/>
            <a:ext cx="905774" cy="17885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Demo get data</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116694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Hexagon 49"/>
          <p:cNvSpPr/>
          <p:nvPr/>
        </p:nvSpPr>
        <p:spPr>
          <a:xfrm>
            <a:off x="58554" y="2104887"/>
            <a:ext cx="11129482" cy="822960"/>
          </a:xfrm>
          <a:prstGeom prst="hexagon">
            <a:avLst>
              <a:gd name="adj" fmla="val 16722"/>
              <a:gd name="vf" fmla="val 115470"/>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6187" y="78887"/>
            <a:ext cx="1392241" cy="369332"/>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FAI Usecase</a:t>
            </a:r>
            <a:endParaRPr lang="en-US" sz="1400"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881979" y="962025"/>
            <a:ext cx="11430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Admin</a:t>
            </a:r>
            <a:endParaRPr lang="en-US" sz="1400">
              <a:latin typeface="Times New Roman" pitchFamily="18" charset="0"/>
              <a:cs typeface="Times New Roman" pitchFamily="18" charset="0"/>
            </a:endParaRPr>
          </a:p>
        </p:txBody>
      </p:sp>
      <p:sp>
        <p:nvSpPr>
          <p:cNvPr id="6" name="Rectangle 5"/>
          <p:cNvSpPr/>
          <p:nvPr/>
        </p:nvSpPr>
        <p:spPr>
          <a:xfrm>
            <a:off x="3783929" y="962024"/>
            <a:ext cx="11430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Checker</a:t>
            </a:r>
            <a:endParaRPr lang="en-US" sz="1400">
              <a:latin typeface="Times New Roman" pitchFamily="18" charset="0"/>
              <a:cs typeface="Times New Roman" pitchFamily="18" charset="0"/>
            </a:endParaRPr>
          </a:p>
        </p:txBody>
      </p:sp>
      <p:sp>
        <p:nvSpPr>
          <p:cNvPr id="7" name="Rectangle 6"/>
          <p:cNvSpPr/>
          <p:nvPr/>
        </p:nvSpPr>
        <p:spPr>
          <a:xfrm>
            <a:off x="6685879" y="962025"/>
            <a:ext cx="11430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Signer</a:t>
            </a:r>
            <a:endParaRPr lang="en-US" sz="1400">
              <a:latin typeface="Times New Roman" pitchFamily="18" charset="0"/>
              <a:cs typeface="Times New Roman" pitchFamily="18" charset="0"/>
            </a:endParaRPr>
          </a:p>
        </p:txBody>
      </p:sp>
      <p:sp>
        <p:nvSpPr>
          <p:cNvPr id="8" name="Rectangle 7"/>
          <p:cNvSpPr/>
          <p:nvPr/>
        </p:nvSpPr>
        <p:spPr>
          <a:xfrm>
            <a:off x="9587829" y="962024"/>
            <a:ext cx="11430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New Roman" pitchFamily="18" charset="0"/>
                <a:cs typeface="Times New Roman" pitchFamily="18" charset="0"/>
              </a:rPr>
              <a:t>Manager</a:t>
            </a:r>
            <a:endParaRPr lang="en-US" sz="1400">
              <a:latin typeface="Times New Roman" pitchFamily="18" charset="0"/>
              <a:cs typeface="Times New Roman" pitchFamily="18" charset="0"/>
            </a:endParaRPr>
          </a:p>
        </p:txBody>
      </p:sp>
      <p:sp>
        <p:nvSpPr>
          <p:cNvPr id="12" name="Oval 11"/>
          <p:cNvSpPr/>
          <p:nvPr/>
        </p:nvSpPr>
        <p:spPr>
          <a:xfrm>
            <a:off x="9266019" y="2147886"/>
            <a:ext cx="1809750" cy="7143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smtClean="0">
                <a:latin typeface="Times New Roman" pitchFamily="18" charset="0"/>
                <a:cs typeface="Times New Roman" pitchFamily="18" charset="0"/>
              </a:rPr>
              <a:t>Statistic &amp; Analysis data</a:t>
            </a:r>
            <a:endParaRPr lang="en-US" sz="1400">
              <a:latin typeface="Times New Roman" pitchFamily="18" charset="0"/>
              <a:cs typeface="Times New Roman" pitchFamily="18" charset="0"/>
            </a:endParaRPr>
          </a:p>
        </p:txBody>
      </p:sp>
      <p:sp>
        <p:nvSpPr>
          <p:cNvPr id="9" name="Oval 8"/>
          <p:cNvSpPr/>
          <p:nvPr/>
        </p:nvSpPr>
        <p:spPr>
          <a:xfrm>
            <a:off x="3433246" y="2157412"/>
            <a:ext cx="1809750" cy="7143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smtClean="0">
                <a:latin typeface="Times New Roman" pitchFamily="18" charset="0"/>
                <a:cs typeface="Times New Roman" pitchFamily="18" charset="0"/>
              </a:rPr>
              <a:t>Create Report</a:t>
            </a:r>
            <a:endParaRPr lang="en-US" sz="1400">
              <a:latin typeface="Times New Roman" pitchFamily="18" charset="0"/>
              <a:cs typeface="Times New Roman" pitchFamily="18" charset="0"/>
            </a:endParaRPr>
          </a:p>
        </p:txBody>
      </p:sp>
      <p:sp>
        <p:nvSpPr>
          <p:cNvPr id="14" name="TextBox 13"/>
          <p:cNvSpPr txBox="1"/>
          <p:nvPr/>
        </p:nvSpPr>
        <p:spPr>
          <a:xfrm>
            <a:off x="3717301" y="2888092"/>
            <a:ext cx="1215397" cy="646331"/>
          </a:xfrm>
          <a:prstGeom prst="rect">
            <a:avLst/>
          </a:prstGeom>
          <a:noFill/>
        </p:spPr>
        <p:txBody>
          <a:bodyPr wrap="none" rtlCol="0">
            <a:spAutoFit/>
          </a:bodyPr>
          <a:lstStyle/>
          <a:p>
            <a:r>
              <a:rPr lang="en-US" sz="1200" smtClean="0">
                <a:latin typeface="Times New Roman" pitchFamily="18" charset="0"/>
                <a:cs typeface="Times New Roman" pitchFamily="18" charset="0"/>
              </a:rPr>
              <a:t>- Create report</a:t>
            </a:r>
          </a:p>
          <a:p>
            <a:r>
              <a:rPr lang="en-US" sz="1200" smtClean="0">
                <a:latin typeface="Times New Roman" pitchFamily="18" charset="0"/>
                <a:cs typeface="Times New Roman" pitchFamily="18" charset="0"/>
              </a:rPr>
              <a:t>- Data collection</a:t>
            </a:r>
          </a:p>
          <a:p>
            <a:r>
              <a:rPr lang="en-US" sz="1200" smtClean="0">
                <a:latin typeface="Times New Roman" pitchFamily="18" charset="0"/>
                <a:cs typeface="Times New Roman" pitchFamily="18" charset="0"/>
              </a:rPr>
              <a:t>- BOM compare</a:t>
            </a:r>
            <a:endParaRPr lang="en-US" sz="1200">
              <a:latin typeface="Times New Roman" pitchFamily="18" charset="0"/>
              <a:cs typeface="Times New Roman" pitchFamily="18" charset="0"/>
            </a:endParaRPr>
          </a:p>
        </p:txBody>
      </p:sp>
      <p:sp>
        <p:nvSpPr>
          <p:cNvPr id="10" name="Oval 9"/>
          <p:cNvSpPr/>
          <p:nvPr/>
        </p:nvSpPr>
        <p:spPr>
          <a:xfrm>
            <a:off x="527403" y="2157412"/>
            <a:ext cx="1809751" cy="7143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smtClean="0">
                <a:latin typeface="Times New Roman" pitchFamily="18" charset="0"/>
                <a:cs typeface="Times New Roman" pitchFamily="18" charset="0"/>
              </a:rPr>
              <a:t>Setup Form</a:t>
            </a:r>
          </a:p>
        </p:txBody>
      </p:sp>
      <p:sp>
        <p:nvSpPr>
          <p:cNvPr id="13" name="TextBox 12"/>
          <p:cNvSpPr txBox="1"/>
          <p:nvPr/>
        </p:nvSpPr>
        <p:spPr>
          <a:xfrm>
            <a:off x="772074" y="2897665"/>
            <a:ext cx="1568058" cy="461665"/>
          </a:xfrm>
          <a:prstGeom prst="rect">
            <a:avLst/>
          </a:prstGeom>
          <a:noFill/>
        </p:spPr>
        <p:txBody>
          <a:bodyPr wrap="none" rtlCol="0">
            <a:spAutoFit/>
          </a:bodyPr>
          <a:lstStyle/>
          <a:p>
            <a:r>
              <a:rPr lang="en-US" sz="1200" smtClean="0">
                <a:latin typeface="Times New Roman" pitchFamily="18" charset="0"/>
                <a:cs typeface="Times New Roman" pitchFamily="18" charset="0"/>
              </a:rPr>
              <a:t>- Create form paper</a:t>
            </a:r>
          </a:p>
          <a:p>
            <a:r>
              <a:rPr lang="en-US" sz="1200" smtClean="0">
                <a:latin typeface="Times New Roman" pitchFamily="18" charset="0"/>
                <a:cs typeface="Times New Roman" pitchFamily="18" charset="0"/>
              </a:rPr>
              <a:t>- Create QRCode scan</a:t>
            </a:r>
            <a:endParaRPr lang="en-US" sz="1200">
              <a:latin typeface="Times New Roman" pitchFamily="18" charset="0"/>
              <a:cs typeface="Times New Roman" pitchFamily="18" charset="0"/>
            </a:endParaRPr>
          </a:p>
        </p:txBody>
      </p:sp>
      <p:sp>
        <p:nvSpPr>
          <p:cNvPr id="11" name="Oval 10"/>
          <p:cNvSpPr/>
          <p:nvPr/>
        </p:nvSpPr>
        <p:spPr>
          <a:xfrm>
            <a:off x="6358138" y="2157412"/>
            <a:ext cx="1809750" cy="7143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smtClean="0">
                <a:latin typeface="Times New Roman" pitchFamily="18" charset="0"/>
                <a:cs typeface="Times New Roman" pitchFamily="18" charset="0"/>
              </a:rPr>
              <a:t>Sign management</a:t>
            </a:r>
            <a:endParaRPr lang="en-US" sz="1400">
              <a:latin typeface="Times New Roman" pitchFamily="18" charset="0"/>
              <a:cs typeface="Times New Roman" pitchFamily="18" charset="0"/>
            </a:endParaRPr>
          </a:p>
        </p:txBody>
      </p:sp>
      <p:sp>
        <p:nvSpPr>
          <p:cNvPr id="15" name="TextBox 14"/>
          <p:cNvSpPr txBox="1"/>
          <p:nvPr/>
        </p:nvSpPr>
        <p:spPr>
          <a:xfrm>
            <a:off x="6585827" y="2896499"/>
            <a:ext cx="1303562" cy="461665"/>
          </a:xfrm>
          <a:prstGeom prst="rect">
            <a:avLst/>
          </a:prstGeom>
          <a:noFill/>
        </p:spPr>
        <p:txBody>
          <a:bodyPr wrap="none" rtlCol="0">
            <a:spAutoFit/>
          </a:bodyPr>
          <a:lstStyle/>
          <a:p>
            <a:r>
              <a:rPr lang="en-US" sz="1200" smtClean="0">
                <a:latin typeface="Times New Roman" pitchFamily="18" charset="0"/>
                <a:cs typeface="Times New Roman" pitchFamily="18" charset="0"/>
              </a:rPr>
              <a:t>- Review &amp; check</a:t>
            </a:r>
          </a:p>
          <a:p>
            <a:r>
              <a:rPr lang="en-US" sz="1200" smtClean="0">
                <a:latin typeface="Times New Roman" pitchFamily="18" charset="0"/>
                <a:cs typeface="Times New Roman" pitchFamily="18" charset="0"/>
              </a:rPr>
              <a:t>- Sign report</a:t>
            </a:r>
            <a:endParaRPr lang="en-US" sz="1200">
              <a:latin typeface="Times New Roman" pitchFamily="18" charset="0"/>
              <a:cs typeface="Times New Roman" pitchFamily="18" charset="0"/>
            </a:endParaRPr>
          </a:p>
        </p:txBody>
      </p:sp>
      <p:cxnSp>
        <p:nvCxnSpPr>
          <p:cNvPr id="25" name="Straight Arrow Connector 24"/>
          <p:cNvCxnSpPr/>
          <p:nvPr/>
        </p:nvCxnSpPr>
        <p:spPr>
          <a:xfrm>
            <a:off x="1432278" y="1626977"/>
            <a:ext cx="0" cy="400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4336416" y="1626977"/>
            <a:ext cx="0" cy="400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7257379" y="1626977"/>
            <a:ext cx="0" cy="400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a:off x="10169082" y="1626977"/>
            <a:ext cx="0" cy="400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p:nvPr/>
        </p:nvGrpSpPr>
        <p:grpSpPr>
          <a:xfrm>
            <a:off x="579743" y="3459906"/>
            <a:ext cx="1633221" cy="916344"/>
            <a:chOff x="561592" y="3722646"/>
            <a:chExt cx="1633221" cy="916344"/>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212" y="3722646"/>
              <a:ext cx="1625601"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1592" y="4408158"/>
              <a:ext cx="739305" cy="230832"/>
            </a:xfrm>
            <a:prstGeom prst="rect">
              <a:avLst/>
            </a:prstGeom>
            <a:ln w="6350"/>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900" smtClean="0">
                  <a:latin typeface="Times New Roman" pitchFamily="18" charset="0"/>
                  <a:cs typeface="Times New Roman" pitchFamily="18" charset="0"/>
                </a:rPr>
                <a:t>Setup Paper</a:t>
              </a:r>
              <a:endParaRPr lang="en-US" sz="900">
                <a:latin typeface="Times New Roman" pitchFamily="18" charset="0"/>
                <a:cs typeface="Times New Roman" pitchFamily="18" charset="0"/>
              </a:endParaRPr>
            </a:p>
          </p:txBody>
        </p:sp>
      </p:grpSp>
      <p:grpSp>
        <p:nvGrpSpPr>
          <p:cNvPr id="30" name="Group 29"/>
          <p:cNvGrpSpPr/>
          <p:nvPr/>
        </p:nvGrpSpPr>
        <p:grpSpPr>
          <a:xfrm>
            <a:off x="579461" y="4475906"/>
            <a:ext cx="1633502" cy="914400"/>
            <a:chOff x="561310" y="4738646"/>
            <a:chExt cx="1633502" cy="914400"/>
          </a:xfrm>
        </p:grpSpPr>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212" y="4738646"/>
              <a:ext cx="16256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61310" y="5421618"/>
              <a:ext cx="880369" cy="230832"/>
            </a:xfrm>
            <a:prstGeom prst="rect">
              <a:avLst/>
            </a:prstGeom>
            <a:ln w="6350"/>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900" smtClean="0">
                  <a:latin typeface="Times New Roman" pitchFamily="18" charset="0"/>
                  <a:cs typeface="Times New Roman" pitchFamily="18" charset="0"/>
                </a:rPr>
                <a:t>Setup QRCode</a:t>
              </a:r>
              <a:endParaRPr lang="en-US" sz="900">
                <a:latin typeface="Times New Roman" pitchFamily="18" charset="0"/>
                <a:cs typeface="Times New Roman" pitchFamily="18" charset="0"/>
              </a:endParaRPr>
            </a:p>
          </p:txBody>
        </p:sp>
      </p:grpSp>
      <p:grpSp>
        <p:nvGrpSpPr>
          <p:cNvPr id="24" name="Group 23"/>
          <p:cNvGrpSpPr/>
          <p:nvPr/>
        </p:nvGrpSpPr>
        <p:grpSpPr>
          <a:xfrm>
            <a:off x="4495268" y="3620088"/>
            <a:ext cx="1012125" cy="1799334"/>
            <a:chOff x="4412240" y="3824244"/>
            <a:chExt cx="1012125" cy="1799334"/>
          </a:xfrm>
        </p:grpSpPr>
        <p:pic>
          <p:nvPicPr>
            <p:cNvPr id="4102" name="Picture 6" descr="C:\Users\V0959579\Desktop\Screenshot_16196646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2240" y="3824244"/>
              <a:ext cx="1012125" cy="179933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412240" y="5392746"/>
              <a:ext cx="899605" cy="230832"/>
            </a:xfrm>
            <a:prstGeom prst="rect">
              <a:avLst/>
            </a:prstGeom>
            <a:ln w="6350"/>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900" smtClean="0">
                  <a:latin typeface="Times New Roman" pitchFamily="18" charset="0"/>
                  <a:cs typeface="Times New Roman" pitchFamily="18" charset="0"/>
                </a:rPr>
                <a:t>BOM Compare</a:t>
              </a:r>
              <a:endParaRPr lang="en-US" sz="900">
                <a:latin typeface="Times New Roman" pitchFamily="18" charset="0"/>
                <a:cs typeface="Times New Roman" pitchFamily="18" charset="0"/>
              </a:endParaRPr>
            </a:p>
          </p:txBody>
        </p:sp>
      </p:grpSp>
      <p:grpSp>
        <p:nvGrpSpPr>
          <p:cNvPr id="17" name="Group 16"/>
          <p:cNvGrpSpPr/>
          <p:nvPr/>
        </p:nvGrpSpPr>
        <p:grpSpPr>
          <a:xfrm>
            <a:off x="3298252" y="3620089"/>
            <a:ext cx="1028200" cy="1799333"/>
            <a:chOff x="3319999" y="3824245"/>
            <a:chExt cx="1028200" cy="1799333"/>
          </a:xfrm>
        </p:grpSpPr>
        <p:pic>
          <p:nvPicPr>
            <p:cNvPr id="4101" name="Picture 5" descr="C:\Users\V0959579\Desktop\Screenshot_161966427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6074" y="3824245"/>
              <a:ext cx="1012125" cy="179933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319999" y="5392745"/>
              <a:ext cx="790601" cy="230832"/>
            </a:xfrm>
            <a:prstGeom prst="rect">
              <a:avLst/>
            </a:prstGeom>
            <a:ln w="6350"/>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900" smtClean="0">
                  <a:latin typeface="Times New Roman" pitchFamily="18" charset="0"/>
                  <a:cs typeface="Times New Roman" pitchFamily="18" charset="0"/>
                </a:rPr>
                <a:t>Create report</a:t>
              </a:r>
              <a:endParaRPr lang="en-US" sz="900">
                <a:latin typeface="Times New Roman" pitchFamily="18" charset="0"/>
                <a:cs typeface="Times New Roman" pitchFamily="18" charset="0"/>
              </a:endParaRPr>
            </a:p>
          </p:txBody>
        </p:sp>
      </p:grpSp>
      <p:sp>
        <p:nvSpPr>
          <p:cNvPr id="47" name="TextBox 46"/>
          <p:cNvSpPr txBox="1"/>
          <p:nvPr/>
        </p:nvSpPr>
        <p:spPr>
          <a:xfrm>
            <a:off x="9561280" y="2870621"/>
            <a:ext cx="1758366" cy="461665"/>
          </a:xfrm>
          <a:prstGeom prst="rect">
            <a:avLst/>
          </a:prstGeom>
          <a:noFill/>
        </p:spPr>
        <p:txBody>
          <a:bodyPr wrap="none" rtlCol="0">
            <a:spAutoFit/>
          </a:bodyPr>
          <a:lstStyle/>
          <a:p>
            <a:r>
              <a:rPr lang="en-US" sz="1200" smtClean="0">
                <a:latin typeface="Times New Roman" pitchFamily="18" charset="0"/>
                <a:cs typeface="Times New Roman" pitchFamily="18" charset="0"/>
              </a:rPr>
              <a:t>- Checking status</a:t>
            </a:r>
          </a:p>
          <a:p>
            <a:r>
              <a:rPr lang="en-US" sz="1200" smtClean="0">
                <a:latin typeface="Times New Roman" pitchFamily="18" charset="0"/>
                <a:cs typeface="Times New Roman" pitchFamily="18" charset="0"/>
              </a:rPr>
              <a:t>- Analysis data parameter</a:t>
            </a:r>
            <a:endParaRPr lang="en-US" sz="1200">
              <a:latin typeface="Times New Roman" pitchFamily="18" charset="0"/>
              <a:cs typeface="Times New Roman" pitchFamily="18" charset="0"/>
            </a:endParaRPr>
          </a:p>
        </p:txBody>
      </p:sp>
      <p:cxnSp>
        <p:nvCxnSpPr>
          <p:cNvPr id="36" name="Elbow Connector 35"/>
          <p:cNvCxnSpPr/>
          <p:nvPr/>
        </p:nvCxnSpPr>
        <p:spPr>
          <a:xfrm rot="16200000" flipH="1">
            <a:off x="160568" y="3421328"/>
            <a:ext cx="2743200" cy="1463040"/>
          </a:xfrm>
          <a:prstGeom prst="bentConnector3">
            <a:avLst>
              <a:gd name="adj1" fmla="val 22448"/>
            </a:avLst>
          </a:prstGeom>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3289296" y="3239779"/>
            <a:ext cx="2743200" cy="1828800"/>
          </a:xfrm>
          <a:prstGeom prst="bentConnector3">
            <a:avLst>
              <a:gd name="adj1" fmla="val 27794"/>
            </a:avLst>
          </a:prstGeom>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rot="16200000" flipH="1">
            <a:off x="6154461" y="3239779"/>
            <a:ext cx="2743200" cy="1828800"/>
          </a:xfrm>
          <a:prstGeom prst="bentConnector3">
            <a:avLst>
              <a:gd name="adj1" fmla="val 21505"/>
            </a:avLst>
          </a:prstGeom>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rot="16200000" flipH="1">
            <a:off x="9484785" y="2874019"/>
            <a:ext cx="2743200" cy="2560320"/>
          </a:xfrm>
          <a:prstGeom prst="bentConnector3">
            <a:avLst>
              <a:gd name="adj1" fmla="val 21505"/>
            </a:avLst>
          </a:prstGeom>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8626" y="1714768"/>
            <a:ext cx="646981" cy="5452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mtClean="0">
                <a:latin typeface="Times New Roman" pitchFamily="18" charset="0"/>
                <a:cs typeface="Times New Roman" pitchFamily="18" charset="0"/>
              </a:rPr>
              <a:t>FAI</a:t>
            </a:r>
            <a:endParaRPr lang="en-US">
              <a:latin typeface="Times New Roman" pitchFamily="18" charset="0"/>
              <a:cs typeface="Times New Roman" pitchFamily="18" charset="0"/>
            </a:endParaRPr>
          </a:p>
        </p:txBody>
      </p:sp>
      <p:grpSp>
        <p:nvGrpSpPr>
          <p:cNvPr id="52" name="Group 51"/>
          <p:cNvGrpSpPr/>
          <p:nvPr/>
        </p:nvGrpSpPr>
        <p:grpSpPr>
          <a:xfrm>
            <a:off x="6308715" y="3432714"/>
            <a:ext cx="2068748" cy="2992812"/>
            <a:chOff x="6308715" y="3432714"/>
            <a:chExt cx="2068748" cy="2992812"/>
          </a:xfrm>
        </p:grpSpPr>
        <p:grpSp>
          <p:nvGrpSpPr>
            <p:cNvPr id="32" name="Group 31"/>
            <p:cNvGrpSpPr/>
            <p:nvPr/>
          </p:nvGrpSpPr>
          <p:grpSpPr>
            <a:xfrm>
              <a:off x="6308715" y="3432714"/>
              <a:ext cx="2068748" cy="2992812"/>
              <a:chOff x="6273312" y="3687727"/>
              <a:chExt cx="2068748" cy="2992812"/>
            </a:xfrm>
          </p:grpSpPr>
          <p:pic>
            <p:nvPicPr>
              <p:cNvPr id="41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3312" y="5516868"/>
                <a:ext cx="2068748" cy="1163671"/>
              </a:xfrm>
              <a:prstGeom prst="rect">
                <a:avLst/>
              </a:prstGeom>
              <a:ln/>
            </p:spPr>
            <p:style>
              <a:lnRef idx="2">
                <a:schemeClr val="dk1"/>
              </a:lnRef>
              <a:fillRef idx="1">
                <a:schemeClr val="lt1"/>
              </a:fillRef>
              <a:effectRef idx="0">
                <a:schemeClr val="dk1"/>
              </a:effectRef>
              <a:fontRef idx="minor">
                <a:schemeClr val="dk1"/>
              </a:fontRef>
            </p:style>
          </p:pic>
          <p:pic>
            <p:nvPicPr>
              <p:cNvPr id="4104" name="Picture 8" descr="C:\Users\V0959579\Desktop\Screenshot_161966613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73312" y="3687727"/>
                <a:ext cx="988732" cy="1757745"/>
              </a:xfrm>
              <a:prstGeom prst="rect">
                <a:avLst/>
              </a:prstGeom>
            </p:spPr>
            <p:style>
              <a:lnRef idx="2">
                <a:schemeClr val="dk1"/>
              </a:lnRef>
              <a:fillRef idx="1">
                <a:schemeClr val="lt1"/>
              </a:fillRef>
              <a:effectRef idx="0">
                <a:schemeClr val="dk1"/>
              </a:effectRef>
              <a:fontRef idx="minor">
                <a:schemeClr val="dk1"/>
              </a:fontRef>
            </p:style>
          </p:pic>
          <p:pic>
            <p:nvPicPr>
              <p:cNvPr id="4105" name="Picture 9" descr="C:\Users\V0959579\Desktop\Screenshot_161966613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53327" y="3687727"/>
                <a:ext cx="988732" cy="1757745"/>
              </a:xfrm>
              <a:prstGeom prst="rect">
                <a:avLst/>
              </a:prstGeom>
            </p:spPr>
            <p:style>
              <a:lnRef idx="2">
                <a:schemeClr val="dk1"/>
              </a:lnRef>
              <a:fillRef idx="1">
                <a:schemeClr val="lt1"/>
              </a:fillRef>
              <a:effectRef idx="0">
                <a:schemeClr val="dk1"/>
              </a:effectRef>
              <a:fontRef idx="minor">
                <a:schemeClr val="dk1"/>
              </a:fontRef>
            </p:style>
          </p:pic>
        </p:grpSp>
        <p:sp>
          <p:nvSpPr>
            <p:cNvPr id="66" name="TextBox 65"/>
            <p:cNvSpPr txBox="1"/>
            <p:nvPr/>
          </p:nvSpPr>
          <p:spPr>
            <a:xfrm>
              <a:off x="7077178" y="5057558"/>
              <a:ext cx="513282" cy="307777"/>
            </a:xfrm>
            <a:prstGeom prst="rect">
              <a:avLst/>
            </a:prstGeom>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smtClean="0">
                  <a:latin typeface="Times New Roman" pitchFamily="18" charset="0"/>
                  <a:cs typeface="Times New Roman" pitchFamily="18" charset="0"/>
                </a:rPr>
                <a:t>Sign</a:t>
              </a:r>
              <a:endParaRPr lang="en-US" sz="1400">
                <a:latin typeface="Times New Roman" pitchFamily="18" charset="0"/>
                <a:cs typeface="Times New Roman" pitchFamily="18" charset="0"/>
              </a:endParaRPr>
            </a:p>
          </p:txBody>
        </p:sp>
      </p:grpSp>
      <p:grpSp>
        <p:nvGrpSpPr>
          <p:cNvPr id="51" name="Group 50"/>
          <p:cNvGrpSpPr/>
          <p:nvPr/>
        </p:nvGrpSpPr>
        <p:grpSpPr>
          <a:xfrm>
            <a:off x="8878831" y="3449008"/>
            <a:ext cx="3210257" cy="1862310"/>
            <a:chOff x="8878831" y="3449008"/>
            <a:chExt cx="3210257" cy="1862310"/>
          </a:xfrm>
        </p:grpSpPr>
        <p:pic>
          <p:nvPicPr>
            <p:cNvPr id="4106"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78831" y="3449008"/>
              <a:ext cx="1562100" cy="878681"/>
            </a:xfrm>
            <a:prstGeom prst="rect">
              <a:avLst/>
            </a:prstGeom>
            <a:solidFill>
              <a:schemeClr val="tx1"/>
            </a:solidFill>
            <a:ln w="9525"/>
          </p:spPr>
          <p:style>
            <a:lnRef idx="2">
              <a:schemeClr val="dk1"/>
            </a:lnRef>
            <a:fillRef idx="1">
              <a:schemeClr val="lt1"/>
            </a:fillRef>
            <a:effectRef idx="0">
              <a:schemeClr val="dk1"/>
            </a:effectRef>
            <a:fontRef idx="minor">
              <a:schemeClr val="dk1"/>
            </a:fontRef>
          </p:style>
        </p:pic>
        <p:pic>
          <p:nvPicPr>
            <p:cNvPr id="4107"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28511" y="3449008"/>
              <a:ext cx="1560577" cy="877824"/>
            </a:xfrm>
            <a:prstGeom prst="rect">
              <a:avLst/>
            </a:prstGeom>
            <a:ln/>
          </p:spPr>
          <p:style>
            <a:lnRef idx="2">
              <a:schemeClr val="dk1"/>
            </a:lnRef>
            <a:fillRef idx="1">
              <a:schemeClr val="lt1"/>
            </a:fillRef>
            <a:effectRef idx="0">
              <a:schemeClr val="dk1"/>
            </a:effectRef>
            <a:fontRef idx="minor">
              <a:schemeClr val="dk1"/>
            </a:fontRef>
          </p:style>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528512" y="4433494"/>
              <a:ext cx="1560576" cy="877824"/>
            </a:xfrm>
            <a:prstGeom prst="rect">
              <a:avLst/>
            </a:prstGeom>
            <a:ln/>
          </p:spPr>
          <p:style>
            <a:lnRef idx="2">
              <a:schemeClr val="dk1"/>
            </a:lnRef>
            <a:fillRef idx="1">
              <a:schemeClr val="lt1"/>
            </a:fillRef>
            <a:effectRef idx="0">
              <a:schemeClr val="dk1"/>
            </a:effectRef>
            <a:fontRef idx="minor">
              <a:schemeClr val="dk1"/>
            </a:fontRef>
          </p:style>
        </p:pic>
        <p:pic>
          <p:nvPicPr>
            <p:cNvPr id="4109"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80355" y="4433494"/>
              <a:ext cx="1560576" cy="877824"/>
            </a:xfrm>
            <a:prstGeom prst="rect">
              <a:avLst/>
            </a:prstGeom>
            <a:solidFill>
              <a:schemeClr val="tx1"/>
            </a:solidFill>
            <a:ln w="9525"/>
          </p:spPr>
          <p:style>
            <a:lnRef idx="2">
              <a:schemeClr val="dk1"/>
            </a:lnRef>
            <a:fillRef idx="1">
              <a:schemeClr val="lt1"/>
            </a:fillRef>
            <a:effectRef idx="0">
              <a:schemeClr val="dk1"/>
            </a:effectRef>
            <a:fontRef idx="minor">
              <a:schemeClr val="dk1"/>
            </a:fontRef>
          </p:style>
        </p:pic>
        <p:sp>
          <p:nvSpPr>
            <p:cNvPr id="67" name="TextBox 66"/>
            <p:cNvSpPr txBox="1"/>
            <p:nvPr/>
          </p:nvSpPr>
          <p:spPr>
            <a:xfrm>
              <a:off x="10024113" y="4118849"/>
              <a:ext cx="947695" cy="523220"/>
            </a:xfrm>
            <a:prstGeom prst="rect">
              <a:avLst/>
            </a:prstGeom>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US" sz="1400" smtClean="0">
                  <a:latin typeface="Times New Roman" pitchFamily="18" charset="0"/>
                  <a:cs typeface="Times New Roman" pitchFamily="18" charset="0"/>
                </a:rPr>
                <a:t>Analysis </a:t>
              </a:r>
            </a:p>
            <a:p>
              <a:pPr algn="ctr"/>
              <a:r>
                <a:rPr lang="en-US" sz="1400" smtClean="0">
                  <a:latin typeface="Times New Roman" pitchFamily="18" charset="0"/>
                  <a:cs typeface="Times New Roman" pitchFamily="18" charset="0"/>
                </a:rPr>
                <a:t>&amp; Statistic</a:t>
              </a:r>
              <a:endParaRPr lang="en-US" sz="1400">
                <a:latin typeface="Times New Roman" pitchFamily="18" charset="0"/>
                <a:cs typeface="Times New Roman" pitchFamily="18" charset="0"/>
              </a:endParaRPr>
            </a:p>
          </p:txBody>
        </p:sp>
      </p:grpSp>
    </p:spTree>
    <p:extLst>
      <p:ext uri="{BB962C8B-B14F-4D97-AF65-F5344CB8AC3E}">
        <p14:creationId xmlns:p14="http://schemas.microsoft.com/office/powerpoint/2010/main" val="644214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187" y="12212"/>
            <a:ext cx="1790875"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Form FAI PTH</a:t>
            </a:r>
          </a:p>
          <a:p>
            <a:r>
              <a:rPr lang="en-US" sz="1400" i="1" smtClean="0">
                <a:latin typeface="Times New Roman" panose="02020603050405020304" pitchFamily="18" charset="0"/>
                <a:cs typeface="Times New Roman" panose="02020603050405020304" pitchFamily="18" charset="0"/>
              </a:rPr>
              <a:t>(Update content form)</a:t>
            </a:r>
            <a:endParaRPr lang="en-US" sz="1400" b="1" i="1" dirty="0">
              <a:latin typeface="Times New Roman" panose="02020603050405020304" pitchFamily="18" charset="0"/>
              <a:cs typeface="Times New Roman" panose="02020603050405020304"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6" y="755249"/>
            <a:ext cx="7047129" cy="465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4272344585"/>
              </p:ext>
            </p:extLst>
          </p:nvPr>
        </p:nvGraphicFramePr>
        <p:xfrm>
          <a:off x="1927062" y="78643"/>
          <a:ext cx="914400" cy="771525"/>
        </p:xfrm>
        <a:graphic>
          <a:graphicData uri="http://schemas.openxmlformats.org/presentationml/2006/ole">
            <mc:AlternateContent xmlns:mc="http://schemas.openxmlformats.org/markup-compatibility/2006">
              <mc:Choice xmlns:v="urn:schemas-microsoft-com:vml" Requires="v">
                <p:oleObj spid="_x0000_s329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927062" y="78643"/>
                        <a:ext cx="914400" cy="771525"/>
                      </a:xfrm>
                      <a:prstGeom prst="rect">
                        <a:avLst/>
                      </a:prstGeom>
                    </p:spPr>
                  </p:pic>
                </p:oleObj>
              </mc:Fallback>
            </mc:AlternateContent>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009313982"/>
              </p:ext>
            </p:extLst>
          </p:nvPr>
        </p:nvGraphicFramePr>
        <p:xfrm>
          <a:off x="7306406" y="755249"/>
          <a:ext cx="4770575" cy="1159216"/>
        </p:xfrm>
        <a:graphic>
          <a:graphicData uri="http://schemas.openxmlformats.org/drawingml/2006/table">
            <a:tbl>
              <a:tblPr firstRow="1" bandRow="1">
                <a:tableStyleId>{5C22544A-7EE6-4342-B048-85BDC9FD1C3A}</a:tableStyleId>
              </a:tblPr>
              <a:tblGrid>
                <a:gridCol w="3942439"/>
                <a:gridCol w="828136"/>
              </a:tblGrid>
              <a:tr h="290536">
                <a:tc>
                  <a:txBody>
                    <a:bodyPr/>
                    <a:lstStyle/>
                    <a:p>
                      <a:r>
                        <a:rPr lang="en-US" sz="1300" smtClean="0">
                          <a:latin typeface="Times New Roman" pitchFamily="18" charset="0"/>
                          <a:cs typeface="Times New Roman" pitchFamily="18" charset="0"/>
                        </a:rPr>
                        <a:t>Issue</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smtClean="0">
                          <a:latin typeface="Times New Roman" pitchFamily="18" charset="0"/>
                          <a:cs typeface="Times New Roman" pitchFamily="18" charset="0"/>
                        </a:rPr>
                        <a:t>Status</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094">
                <a:tc>
                  <a:txBody>
                    <a:bodyPr/>
                    <a:lstStyle/>
                    <a:p>
                      <a:r>
                        <a:rPr lang="en-US" sz="1300" smtClean="0">
                          <a:solidFill>
                            <a:srgbClr val="0070C0"/>
                          </a:solidFill>
                          <a:latin typeface="Times New Roman" pitchFamily="18" charset="0"/>
                          <a:cs typeface="Times New Roman" pitchFamily="18" charset="0"/>
                        </a:rPr>
                        <a:t>Test new form FAI PTH checklist on B04 – PTH</a:t>
                      </a:r>
                      <a:r>
                        <a:rPr lang="en-US" sz="1300" baseline="0" smtClean="0">
                          <a:solidFill>
                            <a:srgbClr val="0070C0"/>
                          </a:solidFill>
                          <a:latin typeface="Times New Roman" pitchFamily="18" charset="0"/>
                          <a:cs typeface="Times New Roman" pitchFamily="18" charset="0"/>
                        </a:rPr>
                        <a:t> 2</a:t>
                      </a:r>
                      <a:endParaRPr lang="en-US" sz="1300">
                        <a:solidFill>
                          <a:srgbClr val="0070C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smtClean="0">
                          <a:latin typeface="Times New Roman" pitchFamily="18" charset="0"/>
                          <a:cs typeface="Times New Roman" pitchFamily="18" charset="0"/>
                        </a:rPr>
                        <a:t>Done</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81680">
                <a:tc>
                  <a:txBody>
                    <a:bodyPr/>
                    <a:lstStyle/>
                    <a:p>
                      <a:r>
                        <a:rPr lang="en-US" sz="1300" smtClean="0">
                          <a:solidFill>
                            <a:srgbClr val="0070C0"/>
                          </a:solidFill>
                          <a:latin typeface="Times New Roman" pitchFamily="18" charset="0"/>
                          <a:cs typeface="Times New Roman" pitchFamily="18" charset="0"/>
                        </a:rPr>
                        <a:t>Verify</a:t>
                      </a:r>
                      <a:r>
                        <a:rPr lang="en-US" sz="1300" baseline="0" smtClean="0">
                          <a:solidFill>
                            <a:srgbClr val="0070C0"/>
                          </a:solidFill>
                          <a:latin typeface="Times New Roman" pitchFamily="18" charset="0"/>
                          <a:cs typeface="Times New Roman" pitchFamily="18" charset="0"/>
                        </a:rPr>
                        <a:t> new format form PTH FAI checklist for F12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81680">
                <a:tc>
                  <a:txBody>
                    <a:bodyPr/>
                    <a:lstStyle/>
                    <a:p>
                      <a:r>
                        <a:rPr lang="en-US" sz="1300" baseline="0" smtClean="0">
                          <a:solidFill>
                            <a:schemeClr val="tx1"/>
                          </a:solidFill>
                          <a:latin typeface="Times New Roman" pitchFamily="18" charset="0"/>
                          <a:cs typeface="Times New Roman" pitchFamily="18" charset="0"/>
                        </a:rPr>
                        <a:t>Cut in new format form PTH FAI for line PTH 2 in F12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Ongoing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r>
            </a:tbl>
          </a:graphicData>
        </a:graphic>
      </p:graphicFrame>
      <p:sp>
        <p:nvSpPr>
          <p:cNvPr id="3" name="TextBox 2"/>
          <p:cNvSpPr txBox="1"/>
          <p:nvPr/>
        </p:nvSpPr>
        <p:spPr>
          <a:xfrm>
            <a:off x="7296150" y="2003078"/>
            <a:ext cx="4210383" cy="692497"/>
          </a:xfrm>
          <a:prstGeom prst="rect">
            <a:avLst/>
          </a:prstGeom>
          <a:noFill/>
        </p:spPr>
        <p:txBody>
          <a:bodyPr wrap="none" rtlCol="0">
            <a:spAutoFit/>
          </a:bodyPr>
          <a:lstStyle/>
          <a:p>
            <a:r>
              <a:rPr lang="en-US" sz="1300" smtClean="0">
                <a:latin typeface="Times New Roman" pitchFamily="18" charset="0"/>
                <a:cs typeface="Times New Roman" pitchFamily="18" charset="0"/>
              </a:rPr>
              <a:t>B04 Feedback:</a:t>
            </a:r>
          </a:p>
          <a:p>
            <a:r>
              <a:rPr lang="en-US" sz="1300" smtClean="0">
                <a:latin typeface="Times New Roman" pitchFamily="18" charset="0"/>
                <a:cs typeface="Times New Roman" pitchFamily="18" charset="0"/>
              </a:rPr>
              <a:t>- Thiếu kỹ sư ME để check</a:t>
            </a:r>
          </a:p>
          <a:p>
            <a:r>
              <a:rPr lang="en-US" sz="1300" smtClean="0">
                <a:latin typeface="Times New Roman" pitchFamily="18" charset="0"/>
                <a:cs typeface="Times New Roman" pitchFamily="18" charset="0"/>
              </a:rPr>
              <a:t>- Thông tin tham số được hiển thị trên máy, PD có thể check</a:t>
            </a:r>
            <a:endParaRPr lang="en-US" sz="1300">
              <a:latin typeface="Times New Roman" pitchFamily="18" charset="0"/>
              <a:cs typeface="Times New Roman" pitchFamily="18" charset="0"/>
            </a:endParaRPr>
          </a:p>
        </p:txBody>
      </p:sp>
    </p:spTree>
    <p:extLst>
      <p:ext uri="{BB962C8B-B14F-4D97-AF65-F5344CB8AC3E}">
        <p14:creationId xmlns:p14="http://schemas.microsoft.com/office/powerpoint/2010/main" val="41793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42590" y="1747899"/>
            <a:ext cx="1437513" cy="156138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136187" y="12212"/>
            <a:ext cx="2796471"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FAI Checklist (PTH/SMT)</a:t>
            </a:r>
          </a:p>
          <a:p>
            <a:r>
              <a:rPr lang="en-US" sz="1400" i="1" smtClean="0">
                <a:latin typeface="Times New Roman" panose="02020603050405020304" pitchFamily="18" charset="0"/>
                <a:cs typeface="Times New Roman" panose="02020603050405020304" pitchFamily="18" charset="0"/>
              </a:rPr>
              <a:t>(Processing checklist)</a:t>
            </a:r>
            <a:endParaRPr lang="en-US" sz="1400" b="1" i="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9056253" y="1197412"/>
            <a:ext cx="902811" cy="369332"/>
          </a:xfrm>
          <a:prstGeom prst="rect">
            <a:avLst/>
          </a:prstGeom>
          <a:noFill/>
        </p:spPr>
        <p:txBody>
          <a:bodyPr wrap="none" rtlCol="0">
            <a:spAutoFit/>
          </a:bodyPr>
          <a:lstStyle/>
          <a:p>
            <a:r>
              <a:rPr lang="en-US" b="1" smtClean="0">
                <a:latin typeface="Times New Roman" pitchFamily="18" charset="0"/>
                <a:cs typeface="Times New Roman" pitchFamily="18" charset="0"/>
              </a:rPr>
              <a:t>Update</a:t>
            </a:r>
            <a:endParaRPr lang="en-US" b="1">
              <a:latin typeface="Times New Roman" pitchFamily="18" charset="0"/>
              <a:cs typeface="Times New Roman" pitchFamily="18" charset="0"/>
            </a:endParaRPr>
          </a:p>
        </p:txBody>
      </p:sp>
      <p:sp>
        <p:nvSpPr>
          <p:cNvPr id="15" name="TextBox 14"/>
          <p:cNvSpPr txBox="1"/>
          <p:nvPr/>
        </p:nvSpPr>
        <p:spPr>
          <a:xfrm>
            <a:off x="3821120" y="1197412"/>
            <a:ext cx="988412" cy="369332"/>
          </a:xfrm>
          <a:prstGeom prst="rect">
            <a:avLst/>
          </a:prstGeom>
          <a:noFill/>
        </p:spPr>
        <p:txBody>
          <a:bodyPr wrap="none" rtlCol="0">
            <a:spAutoFit/>
          </a:bodyPr>
          <a:lstStyle/>
          <a:p>
            <a:r>
              <a:rPr lang="en-US" b="1" smtClean="0">
                <a:latin typeface="Times New Roman" pitchFamily="18" charset="0"/>
                <a:cs typeface="Times New Roman" pitchFamily="18" charset="0"/>
              </a:rPr>
              <a:t>Current</a:t>
            </a:r>
            <a:endParaRPr lang="en-US" b="1">
              <a:latin typeface="Times New Roman" pitchFamily="18" charset="0"/>
              <a:cs typeface="Times New Roman" pitchFamily="18" charset="0"/>
            </a:endParaRPr>
          </a:p>
        </p:txBody>
      </p:sp>
      <p:grpSp>
        <p:nvGrpSpPr>
          <p:cNvPr id="4" name="Group 3"/>
          <p:cNvGrpSpPr/>
          <p:nvPr/>
        </p:nvGrpSpPr>
        <p:grpSpPr>
          <a:xfrm>
            <a:off x="2526022" y="2252365"/>
            <a:ext cx="4196666" cy="546616"/>
            <a:chOff x="735322" y="1495425"/>
            <a:chExt cx="4196666" cy="546616"/>
          </a:xfrm>
        </p:grpSpPr>
        <p:sp>
          <p:nvSpPr>
            <p:cNvPr id="17" name="Right Arrow 16"/>
            <p:cNvSpPr/>
            <p:nvPr/>
          </p:nvSpPr>
          <p:spPr>
            <a:xfrm>
              <a:off x="1900540" y="1718191"/>
              <a:ext cx="238437" cy="10108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21" name="Rectangle 20"/>
            <p:cNvSpPr/>
            <p:nvPr/>
          </p:nvSpPr>
          <p:spPr>
            <a:xfrm>
              <a:off x="735322" y="1495425"/>
              <a:ext cx="948641" cy="5466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Times New Roman" pitchFamily="18" charset="0"/>
                  <a:cs typeface="Times New Roman" pitchFamily="18" charset="0"/>
                </a:rPr>
                <a:t>PD</a:t>
              </a:r>
            </a:p>
            <a:p>
              <a:pPr algn="ctr"/>
              <a:r>
                <a:rPr lang="en-US" sz="1200" smtClean="0">
                  <a:latin typeface="Times New Roman" pitchFamily="18" charset="0"/>
                  <a:cs typeface="Times New Roman" pitchFamily="18" charset="0"/>
                </a:rPr>
                <a:t>(Check)</a:t>
              </a:r>
              <a:endParaRPr lang="en-US">
                <a:latin typeface="Times New Roman" pitchFamily="18" charset="0"/>
                <a:cs typeface="Times New Roman" pitchFamily="18" charset="0"/>
              </a:endParaRPr>
            </a:p>
          </p:txBody>
        </p:sp>
        <p:sp>
          <p:nvSpPr>
            <p:cNvPr id="24" name="Right Arrow 23"/>
            <p:cNvSpPr/>
            <p:nvPr/>
          </p:nvSpPr>
          <p:spPr>
            <a:xfrm>
              <a:off x="3520772" y="1718191"/>
              <a:ext cx="238437" cy="10108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25" name="Rectangle 24"/>
            <p:cNvSpPr/>
            <p:nvPr/>
          </p:nvSpPr>
          <p:spPr>
            <a:xfrm>
              <a:off x="2306947" y="1495425"/>
              <a:ext cx="948641" cy="5466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Times New Roman" pitchFamily="18" charset="0"/>
                  <a:cs typeface="Times New Roman" pitchFamily="18" charset="0"/>
                </a:rPr>
                <a:t>ME</a:t>
              </a:r>
            </a:p>
            <a:p>
              <a:pPr algn="ctr"/>
              <a:r>
                <a:rPr lang="en-US" sz="1200" smtClean="0">
                  <a:latin typeface="Times New Roman" pitchFamily="18" charset="0"/>
                  <a:cs typeface="Times New Roman" pitchFamily="18" charset="0"/>
                </a:rPr>
                <a:t>(Confirm)</a:t>
              </a:r>
              <a:endParaRPr lang="en-US">
                <a:latin typeface="Times New Roman" pitchFamily="18" charset="0"/>
                <a:cs typeface="Times New Roman" pitchFamily="18" charset="0"/>
              </a:endParaRPr>
            </a:p>
          </p:txBody>
        </p:sp>
        <p:sp>
          <p:nvSpPr>
            <p:cNvPr id="26" name="Rectangle 25"/>
            <p:cNvSpPr/>
            <p:nvPr/>
          </p:nvSpPr>
          <p:spPr>
            <a:xfrm>
              <a:off x="3983347" y="1495425"/>
              <a:ext cx="948641" cy="5466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Times New Roman" pitchFamily="18" charset="0"/>
                  <a:cs typeface="Times New Roman" pitchFamily="18" charset="0"/>
                </a:rPr>
                <a:t>QA</a:t>
              </a:r>
            </a:p>
            <a:p>
              <a:pPr algn="ctr"/>
              <a:r>
                <a:rPr lang="en-US" sz="1200" smtClean="0">
                  <a:latin typeface="Times New Roman" pitchFamily="18" charset="0"/>
                  <a:cs typeface="Times New Roman" pitchFamily="18" charset="0"/>
                </a:rPr>
                <a:t>(Confirm)</a:t>
              </a:r>
              <a:endParaRPr lang="en-US">
                <a:latin typeface="Times New Roman" pitchFamily="18" charset="0"/>
                <a:cs typeface="Times New Roman" pitchFamily="18" charset="0"/>
              </a:endParaRPr>
            </a:p>
          </p:txBody>
        </p:sp>
      </p:grpSp>
      <p:grpSp>
        <p:nvGrpSpPr>
          <p:cNvPr id="2" name="Group 1"/>
          <p:cNvGrpSpPr/>
          <p:nvPr/>
        </p:nvGrpSpPr>
        <p:grpSpPr>
          <a:xfrm>
            <a:off x="8220406" y="1852315"/>
            <a:ext cx="2549560" cy="1346716"/>
            <a:chOff x="7212322" y="3086100"/>
            <a:chExt cx="2549560" cy="1346716"/>
          </a:xfrm>
        </p:grpSpPr>
        <p:sp>
          <p:nvSpPr>
            <p:cNvPr id="27" name="Rectangle 26"/>
            <p:cNvSpPr/>
            <p:nvPr/>
          </p:nvSpPr>
          <p:spPr>
            <a:xfrm>
              <a:off x="7212322" y="3086100"/>
              <a:ext cx="948641" cy="5466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Times New Roman" pitchFamily="18" charset="0"/>
                  <a:cs typeface="Times New Roman" pitchFamily="18" charset="0"/>
                </a:rPr>
                <a:t>PD</a:t>
              </a:r>
            </a:p>
            <a:p>
              <a:pPr algn="ctr"/>
              <a:r>
                <a:rPr lang="en-US" sz="1200" smtClean="0">
                  <a:latin typeface="Times New Roman" pitchFamily="18" charset="0"/>
                  <a:cs typeface="Times New Roman" pitchFamily="18" charset="0"/>
                </a:rPr>
                <a:t>(Check)</a:t>
              </a:r>
              <a:endParaRPr lang="en-US">
                <a:latin typeface="Times New Roman" pitchFamily="18" charset="0"/>
                <a:cs typeface="Times New Roman" pitchFamily="18" charset="0"/>
              </a:endParaRPr>
            </a:p>
          </p:txBody>
        </p:sp>
        <p:sp>
          <p:nvSpPr>
            <p:cNvPr id="28" name="Rectangle 27"/>
            <p:cNvSpPr/>
            <p:nvPr/>
          </p:nvSpPr>
          <p:spPr>
            <a:xfrm>
              <a:off x="7212322" y="3886200"/>
              <a:ext cx="948641" cy="5466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Times New Roman" pitchFamily="18" charset="0"/>
                  <a:cs typeface="Times New Roman" pitchFamily="18" charset="0"/>
                </a:rPr>
                <a:t>ME</a:t>
              </a:r>
            </a:p>
            <a:p>
              <a:pPr algn="ctr"/>
              <a:r>
                <a:rPr lang="en-US" sz="1200" smtClean="0">
                  <a:latin typeface="Times New Roman" pitchFamily="18" charset="0"/>
                  <a:cs typeface="Times New Roman" pitchFamily="18" charset="0"/>
                </a:rPr>
                <a:t>(Check)</a:t>
              </a:r>
              <a:endParaRPr lang="en-US">
                <a:latin typeface="Times New Roman" pitchFamily="18" charset="0"/>
                <a:cs typeface="Times New Roman" pitchFamily="18" charset="0"/>
              </a:endParaRPr>
            </a:p>
          </p:txBody>
        </p:sp>
        <p:sp>
          <p:nvSpPr>
            <p:cNvPr id="29" name="Rectangle 28"/>
            <p:cNvSpPr/>
            <p:nvPr/>
          </p:nvSpPr>
          <p:spPr>
            <a:xfrm>
              <a:off x="8813241" y="3486150"/>
              <a:ext cx="948641" cy="5466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Times New Roman" pitchFamily="18" charset="0"/>
                  <a:cs typeface="Times New Roman" pitchFamily="18" charset="0"/>
                </a:rPr>
                <a:t>QA</a:t>
              </a:r>
            </a:p>
            <a:p>
              <a:pPr algn="ctr"/>
              <a:r>
                <a:rPr lang="en-US" sz="1200" smtClean="0">
                  <a:latin typeface="Times New Roman" pitchFamily="18" charset="0"/>
                  <a:cs typeface="Times New Roman" pitchFamily="18" charset="0"/>
                </a:rPr>
                <a:t>(Confirm)</a:t>
              </a:r>
              <a:endParaRPr lang="en-US">
                <a:latin typeface="Times New Roman" pitchFamily="18" charset="0"/>
                <a:cs typeface="Times New Roman" pitchFamily="18" charset="0"/>
              </a:endParaRPr>
            </a:p>
          </p:txBody>
        </p:sp>
        <p:sp>
          <p:nvSpPr>
            <p:cNvPr id="30" name="Right Arrow 29"/>
            <p:cNvSpPr/>
            <p:nvPr/>
          </p:nvSpPr>
          <p:spPr>
            <a:xfrm>
              <a:off x="8372019" y="3711833"/>
              <a:ext cx="238437" cy="10108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Times New Roman" pitchFamily="18" charset="0"/>
                <a:cs typeface="Times New Roman" pitchFamily="18" charset="0"/>
              </a:endParaRPr>
            </a:p>
          </p:txBody>
        </p:sp>
      </p:grpSp>
      <p:cxnSp>
        <p:nvCxnSpPr>
          <p:cNvPr id="9" name="Straight Connector 8"/>
          <p:cNvCxnSpPr/>
          <p:nvPr/>
        </p:nvCxnSpPr>
        <p:spPr>
          <a:xfrm>
            <a:off x="7172325" y="1313855"/>
            <a:ext cx="0" cy="5344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019300" y="1313855"/>
            <a:ext cx="0" cy="5344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36187" y="1616333"/>
            <a:ext cx="11893888"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4045" y="1197412"/>
            <a:ext cx="800219" cy="369332"/>
          </a:xfrm>
          <a:prstGeom prst="rect">
            <a:avLst/>
          </a:prstGeom>
          <a:noFill/>
        </p:spPr>
        <p:txBody>
          <a:bodyPr wrap="none" rtlCol="0">
            <a:spAutoFit/>
          </a:bodyPr>
          <a:lstStyle/>
          <a:p>
            <a:r>
              <a:rPr lang="en-US" b="1" smtClean="0">
                <a:latin typeface="Times New Roman" pitchFamily="18" charset="0"/>
                <a:cs typeface="Times New Roman" pitchFamily="18" charset="0"/>
              </a:rPr>
              <a:t>ITEM</a:t>
            </a:r>
            <a:endParaRPr lang="en-US" b="1">
              <a:latin typeface="Times New Roman" pitchFamily="18" charset="0"/>
              <a:cs typeface="Times New Roman" pitchFamily="18" charset="0"/>
            </a:endParaRPr>
          </a:p>
        </p:txBody>
      </p:sp>
      <p:sp>
        <p:nvSpPr>
          <p:cNvPr id="40" name="TextBox 39"/>
          <p:cNvSpPr txBox="1"/>
          <p:nvPr/>
        </p:nvSpPr>
        <p:spPr>
          <a:xfrm>
            <a:off x="364890" y="2202507"/>
            <a:ext cx="1178528" cy="646331"/>
          </a:xfrm>
          <a:prstGeom prst="rect">
            <a:avLst/>
          </a:prstGeom>
          <a:noFill/>
        </p:spPr>
        <p:txBody>
          <a:bodyPr wrap="none" rtlCol="0">
            <a:spAutoFit/>
          </a:bodyPr>
          <a:lstStyle/>
          <a:p>
            <a:r>
              <a:rPr lang="en-US" smtClean="0">
                <a:latin typeface="Times New Roman" pitchFamily="18" charset="0"/>
                <a:cs typeface="Times New Roman" pitchFamily="18" charset="0"/>
              </a:rPr>
              <a:t>1, Process </a:t>
            </a:r>
          </a:p>
          <a:p>
            <a:r>
              <a:rPr lang="en-US" smtClean="0">
                <a:latin typeface="Times New Roman" pitchFamily="18" charset="0"/>
                <a:cs typeface="Times New Roman" pitchFamily="18" charset="0"/>
              </a:rPr>
              <a:t>(Ongoing)</a:t>
            </a:r>
            <a:endParaRPr lang="en-US">
              <a:latin typeface="Times New Roman" pitchFamily="18" charset="0"/>
              <a:cs typeface="Times New Roman" pitchFamily="18" charset="0"/>
            </a:endParaRPr>
          </a:p>
        </p:txBody>
      </p:sp>
      <p:cxnSp>
        <p:nvCxnSpPr>
          <p:cNvPr id="39" name="Straight Connector 38"/>
          <p:cNvCxnSpPr/>
          <p:nvPr/>
        </p:nvCxnSpPr>
        <p:spPr>
          <a:xfrm>
            <a:off x="331983" y="3390900"/>
            <a:ext cx="11698092"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8096" y="3955971"/>
            <a:ext cx="1563248" cy="646331"/>
          </a:xfrm>
          <a:prstGeom prst="rect">
            <a:avLst/>
          </a:prstGeom>
          <a:noFill/>
        </p:spPr>
        <p:txBody>
          <a:bodyPr wrap="none" rtlCol="0">
            <a:spAutoFit/>
          </a:bodyPr>
          <a:lstStyle/>
          <a:p>
            <a:r>
              <a:rPr lang="en-US" smtClean="0">
                <a:latin typeface="Times New Roman" pitchFamily="18" charset="0"/>
                <a:cs typeface="Times New Roman" pitchFamily="18" charset="0"/>
              </a:rPr>
              <a:t>2, Form Check</a:t>
            </a:r>
          </a:p>
          <a:p>
            <a:r>
              <a:rPr lang="en-US" smtClean="0">
                <a:latin typeface="Times New Roman" pitchFamily="18" charset="0"/>
                <a:cs typeface="Times New Roman" pitchFamily="18" charset="0"/>
              </a:rPr>
              <a:t>(Cut in PTH2)</a:t>
            </a:r>
            <a:endParaRPr lang="en-US">
              <a:latin typeface="Times New Roman" pitchFamily="18" charset="0"/>
              <a:cs typeface="Times New Roman" pitchFamily="18" charset="0"/>
            </a:endParaRPr>
          </a:p>
        </p:txBody>
      </p:sp>
      <p:pic>
        <p:nvPicPr>
          <p:cNvPr id="6146" name="Picture 2" descr="C:\Users\V0959579\Desktop\Screenshot_16202812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591" y="3535975"/>
            <a:ext cx="1278071" cy="227212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47" name="Picture 3" descr="C:\Users\V0959579\Desktop\Screenshot_162028126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3554" y="3535976"/>
            <a:ext cx="1278072" cy="22721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6641" y="3535976"/>
            <a:ext cx="2979187" cy="2272126"/>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5971" y="3535973"/>
            <a:ext cx="3082756" cy="227212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2" name="Object 41"/>
          <p:cNvGraphicFramePr>
            <a:graphicFrameLocks noChangeAspect="1"/>
          </p:cNvGraphicFramePr>
          <p:nvPr>
            <p:extLst>
              <p:ext uri="{D42A27DB-BD31-4B8C-83A1-F6EECF244321}">
                <p14:modId xmlns:p14="http://schemas.microsoft.com/office/powerpoint/2010/main" val="4052272632"/>
              </p:ext>
            </p:extLst>
          </p:nvPr>
        </p:nvGraphicFramePr>
        <p:xfrm>
          <a:off x="3059917" y="5884368"/>
          <a:ext cx="914400" cy="771525"/>
        </p:xfrm>
        <a:graphic>
          <a:graphicData uri="http://schemas.openxmlformats.org/presentationml/2006/ole">
            <mc:AlternateContent xmlns:mc="http://schemas.openxmlformats.org/markup-compatibility/2006">
              <mc:Choice xmlns:v="urn:schemas-microsoft-com:vml" Requires="v">
                <p:oleObj spid="_x0000_s6332"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3059917" y="5884368"/>
                        <a:ext cx="914400" cy="771525"/>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437827268"/>
              </p:ext>
            </p:extLst>
          </p:nvPr>
        </p:nvGraphicFramePr>
        <p:xfrm>
          <a:off x="8237526" y="5867828"/>
          <a:ext cx="914400" cy="771525"/>
        </p:xfrm>
        <a:graphic>
          <a:graphicData uri="http://schemas.openxmlformats.org/presentationml/2006/ole">
            <mc:AlternateContent xmlns:mc="http://schemas.openxmlformats.org/markup-compatibility/2006">
              <mc:Choice xmlns:v="urn:schemas-microsoft-com:vml" Requires="v">
                <p:oleObj spid="_x0000_s6333"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8237526" y="5867828"/>
                        <a:ext cx="914400" cy="771525"/>
                      </a:xfrm>
                      <a:prstGeom prst="rect">
                        <a:avLst/>
                      </a:prstGeom>
                    </p:spPr>
                  </p:pic>
                </p:oleObj>
              </mc:Fallback>
            </mc:AlternateContent>
          </a:graphicData>
        </a:graphic>
      </p:graphicFrame>
      <p:sp>
        <p:nvSpPr>
          <p:cNvPr id="6" name="TextBox 5"/>
          <p:cNvSpPr txBox="1"/>
          <p:nvPr/>
        </p:nvSpPr>
        <p:spPr>
          <a:xfrm>
            <a:off x="9410182" y="1747899"/>
            <a:ext cx="1731756" cy="369332"/>
          </a:xfrm>
          <a:prstGeom prst="rect">
            <a:avLst/>
          </a:prstGeom>
          <a:noFill/>
        </p:spPr>
        <p:txBody>
          <a:bodyPr wrap="none" rtlCol="0">
            <a:spAutoFit/>
          </a:bodyPr>
          <a:lstStyle/>
          <a:p>
            <a:r>
              <a:rPr lang="en-US" smtClean="0">
                <a:solidFill>
                  <a:schemeClr val="accent2">
                    <a:lumMod val="75000"/>
                  </a:schemeClr>
                </a:solidFill>
              </a:rPr>
              <a:t>Due Date: 05/14</a:t>
            </a:r>
            <a:endParaRPr lang="en-US">
              <a:solidFill>
                <a:schemeClr val="accent2">
                  <a:lumMod val="75000"/>
                </a:schemeClr>
              </a:solidFill>
            </a:endParaRPr>
          </a:p>
        </p:txBody>
      </p:sp>
    </p:spTree>
    <p:extLst>
      <p:ext uri="{BB962C8B-B14F-4D97-AF65-F5344CB8AC3E}">
        <p14:creationId xmlns:p14="http://schemas.microsoft.com/office/powerpoint/2010/main" val="2285920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17705" y="6428145"/>
            <a:ext cx="4985404" cy="307777"/>
          </a:xfrm>
          <a:prstGeom prst="rect">
            <a:avLst/>
          </a:prstGeom>
        </p:spPr>
        <p:txBody>
          <a:bodyPr wrap="none">
            <a:spAutoFit/>
          </a:bodyPr>
          <a:lstStyle/>
          <a:p>
            <a:r>
              <a:rPr lang="en-US" sz="1400" i="1" u="sng" smtClean="0">
                <a:solidFill>
                  <a:srgbClr val="0070C0"/>
                </a:solidFill>
                <a:latin typeface="Times New Roman" pitchFamily="18" charset="0"/>
                <a:cs typeface="Times New Roman" pitchFamily="18" charset="0"/>
              </a:rPr>
              <a:t>https://10.224.81.94:6443/paperless/sample-report-pm?id=1051</a:t>
            </a:r>
            <a:endParaRPr lang="en-US" sz="1400" i="1" u="sng">
              <a:solidFill>
                <a:srgbClr val="0070C0"/>
              </a:solidFill>
              <a:latin typeface="Times New Roman" pitchFamily="18" charset="0"/>
              <a:cs typeface="Times New Roman" pitchFamily="18" charset="0"/>
            </a:endParaRPr>
          </a:p>
        </p:txBody>
      </p:sp>
      <p:pic>
        <p:nvPicPr>
          <p:cNvPr id="410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21443"/>
          <a:stretch/>
        </p:blipFill>
        <p:spPr bwMode="auto">
          <a:xfrm>
            <a:off x="266815" y="780315"/>
            <a:ext cx="5742099" cy="2852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flipH="1" flipV="1">
            <a:off x="3625172" y="1665814"/>
            <a:ext cx="3398" cy="2235073"/>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369059" y="3948040"/>
            <a:ext cx="2512226" cy="584775"/>
          </a:xfrm>
          <a:prstGeom prst="rect">
            <a:avLst/>
          </a:prstGeom>
        </p:spPr>
        <p:txBody>
          <a:bodyPr wrap="none">
            <a:spAutoFit/>
          </a:bodyPr>
          <a:lstStyle/>
          <a:p>
            <a:r>
              <a:rPr lang="en-US" altLang="ja-JP" smtClean="0">
                <a:latin typeface="Times New Roman" pitchFamily="18" charset="0"/>
                <a:cs typeface="Times New Roman" pitchFamily="18" charset="0"/>
              </a:rPr>
              <a:t>Have permission fill data</a:t>
            </a:r>
          </a:p>
          <a:p>
            <a:pPr algn="ctr"/>
            <a:r>
              <a:rPr lang="en-US" sz="1400" i="1" smtClean="0">
                <a:latin typeface="Times New Roman" pitchFamily="18" charset="0"/>
                <a:cs typeface="Times New Roman" pitchFamily="18" charset="0"/>
              </a:rPr>
              <a:t>(Operator)</a:t>
            </a:r>
            <a:endParaRPr lang="en-US" i="1">
              <a:latin typeface="Times New Roman" pitchFamily="18" charset="0"/>
              <a:cs typeface="Times New Roman" pitchFamily="18" charset="0"/>
            </a:endParaRPr>
          </a:p>
        </p:txBody>
      </p:sp>
      <p:pic>
        <p:nvPicPr>
          <p:cNvPr id="4104"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21551"/>
          <a:stretch/>
        </p:blipFill>
        <p:spPr bwMode="auto">
          <a:xfrm>
            <a:off x="6125028" y="780315"/>
            <a:ext cx="5704114" cy="2852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a:xfrm flipV="1">
            <a:off x="9151256" y="1665814"/>
            <a:ext cx="0" cy="2235074"/>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775633" y="3967090"/>
            <a:ext cx="2764539" cy="584775"/>
          </a:xfrm>
          <a:prstGeom prst="rect">
            <a:avLst/>
          </a:prstGeom>
        </p:spPr>
        <p:txBody>
          <a:bodyPr wrap="none">
            <a:spAutoFit/>
          </a:bodyPr>
          <a:lstStyle/>
          <a:p>
            <a:r>
              <a:rPr lang="en-US" smtClean="0">
                <a:latin typeface="Times New Roman" pitchFamily="18" charset="0"/>
                <a:cs typeface="Times New Roman" pitchFamily="18" charset="0"/>
              </a:rPr>
              <a:t>Haven’t permission fill data</a:t>
            </a:r>
          </a:p>
          <a:p>
            <a:pPr algn="ctr"/>
            <a:r>
              <a:rPr lang="en-US" sz="1400" i="1" smtClean="0">
                <a:latin typeface="Times New Roman" pitchFamily="18" charset="0"/>
                <a:cs typeface="Times New Roman" pitchFamily="18" charset="0"/>
              </a:rPr>
              <a:t>(Normal User)</a:t>
            </a:r>
            <a:endParaRPr lang="en-US" sz="1400" i="1">
              <a:latin typeface="Times New Roman" pitchFamily="18" charset="0"/>
              <a:cs typeface="Times New Roman" pitchFamily="18" charset="0"/>
            </a:endParaRPr>
          </a:p>
        </p:txBody>
      </p:sp>
      <p:sp>
        <p:nvSpPr>
          <p:cNvPr id="21" name="TextBox 20"/>
          <p:cNvSpPr txBox="1"/>
          <p:nvPr/>
        </p:nvSpPr>
        <p:spPr>
          <a:xfrm>
            <a:off x="136187" y="12212"/>
            <a:ext cx="2261901"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FAI Checklist </a:t>
            </a:r>
          </a:p>
          <a:p>
            <a:r>
              <a:rPr lang="en-US" sz="1400" i="1" smtClean="0">
                <a:latin typeface="Times New Roman" panose="02020603050405020304" pitchFamily="18" charset="0"/>
                <a:cs typeface="Times New Roman" panose="02020603050405020304" pitchFamily="18" charset="0"/>
              </a:rPr>
              <a:t>(Check permission in report)</a:t>
            </a:r>
            <a:endParaRPr lang="en-US" sz="1400" b="1" i="1"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87438277"/>
              </p:ext>
            </p:extLst>
          </p:nvPr>
        </p:nvGraphicFramePr>
        <p:xfrm>
          <a:off x="2569132" y="95249"/>
          <a:ext cx="914400" cy="771525"/>
        </p:xfrm>
        <a:graphic>
          <a:graphicData uri="http://schemas.openxmlformats.org/presentationml/2006/ole">
            <mc:AlternateContent xmlns:mc="http://schemas.openxmlformats.org/markup-compatibility/2006">
              <mc:Choice xmlns:v="urn:schemas-microsoft-com:vml" Requires="v">
                <p:oleObj spid="_x0000_s7312"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569132" y="95249"/>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85507741"/>
              </p:ext>
            </p:extLst>
          </p:nvPr>
        </p:nvGraphicFramePr>
        <p:xfrm>
          <a:off x="3837215" y="95249"/>
          <a:ext cx="914400" cy="771525"/>
        </p:xfrm>
        <a:graphic>
          <a:graphicData uri="http://schemas.openxmlformats.org/presentationml/2006/ole">
            <mc:AlternateContent xmlns:mc="http://schemas.openxmlformats.org/markup-compatibility/2006">
              <mc:Choice xmlns:v="urn:schemas-microsoft-com:vml" Requires="v">
                <p:oleObj spid="_x0000_s7313"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3837215" y="95249"/>
                        <a:ext cx="914400" cy="771525"/>
                      </a:xfrm>
                      <a:prstGeom prst="rect">
                        <a:avLst/>
                      </a:prstGeom>
                    </p:spPr>
                  </p:pic>
                </p:oleObj>
              </mc:Fallback>
            </mc:AlternateContent>
          </a:graphicData>
        </a:graphic>
      </p:graphicFrame>
      <p:pic>
        <p:nvPicPr>
          <p:cNvPr id="7200" name="Picture 32" descr="C:\Users\V0959579\Desktop\report\0513\Screenshot_1620870049.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99008" y="835199"/>
            <a:ext cx="15430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201" name="Picture 33" descr="C:\Users\V0959579\Desktop\report\0513\Screenshot_162087005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64264" y="835199"/>
            <a:ext cx="1543050"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6815" y="5962650"/>
            <a:ext cx="2892780" cy="369332"/>
          </a:xfrm>
          <a:prstGeom prst="rect">
            <a:avLst/>
          </a:prstGeom>
          <a:noFill/>
        </p:spPr>
        <p:txBody>
          <a:bodyPr wrap="none" rtlCol="0">
            <a:spAutoFit/>
          </a:bodyPr>
          <a:lstStyle/>
          <a:p>
            <a:r>
              <a:rPr lang="en-US" smtClean="0">
                <a:latin typeface="Times New Roman" pitchFamily="18" charset="0"/>
                <a:cs typeface="Times New Roman" pitchFamily="18" charset="0"/>
              </a:rPr>
              <a:t>(?) Who is setup process sign</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11560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36187" y="12212"/>
            <a:ext cx="4903907"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Upgrade permission in system (Due date: 05/28)</a:t>
            </a:r>
          </a:p>
          <a:p>
            <a:r>
              <a:rPr lang="en-US" sz="1400" i="1" smtClean="0">
                <a:latin typeface="Times New Roman" panose="02020603050405020304" pitchFamily="18" charset="0"/>
                <a:cs typeface="Times New Roman" panose="02020603050405020304" pitchFamily="18" charset="0"/>
              </a:rPr>
              <a:t>(Permission user in system)</a:t>
            </a:r>
            <a:endParaRPr lang="en-US" sz="1400"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389021" y="734540"/>
            <a:ext cx="4924851" cy="5752524"/>
          </a:xfrm>
          <a:prstGeom prst="rect">
            <a:avLst/>
          </a:prstGeom>
          <a:noFill/>
        </p:spPr>
        <p:style>
          <a:lnRef idx="2">
            <a:schemeClr val="accent6"/>
          </a:lnRef>
          <a:fillRef idx="1">
            <a:schemeClr val="lt1"/>
          </a:fillRef>
          <a:effectRef idx="0">
            <a:schemeClr val="accent6"/>
          </a:effectRef>
          <a:fontRef idx="minor">
            <a:schemeClr val="dk1"/>
          </a:fontRef>
        </p:style>
        <p:txBody>
          <a:bodyPr rtlCol="0" anchor="t"/>
          <a:lstStyle/>
          <a:p>
            <a:pPr algn="ctr"/>
            <a:r>
              <a:rPr lang="en-US" u="sng" smtClean="0">
                <a:latin typeface="Times New Roman" pitchFamily="18" charset="0"/>
                <a:cs typeface="Times New Roman" pitchFamily="18" charset="0"/>
              </a:rPr>
              <a:t>Current</a:t>
            </a:r>
            <a:endParaRPr lang="en-US" u="sng">
              <a:latin typeface="Times New Roman" pitchFamily="18" charset="0"/>
              <a:cs typeface="Times New Roman" pitchFamily="18" charset="0"/>
            </a:endParaRPr>
          </a:p>
        </p:txBody>
      </p:sp>
      <p:grpSp>
        <p:nvGrpSpPr>
          <p:cNvPr id="4100" name="Group 4099"/>
          <p:cNvGrpSpPr/>
          <p:nvPr/>
        </p:nvGrpSpPr>
        <p:grpSpPr>
          <a:xfrm>
            <a:off x="574023" y="1716369"/>
            <a:ext cx="4584492" cy="3338131"/>
            <a:chOff x="574023" y="1716369"/>
            <a:chExt cx="4584492" cy="3338131"/>
          </a:xfrm>
        </p:grpSpPr>
        <p:sp>
          <p:nvSpPr>
            <p:cNvPr id="14" name="Rectangle 13"/>
            <p:cNvSpPr/>
            <p:nvPr/>
          </p:nvSpPr>
          <p:spPr>
            <a:xfrm>
              <a:off x="1150816" y="3137698"/>
              <a:ext cx="1081835" cy="485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Leader/</a:t>
              </a:r>
            </a:p>
            <a:p>
              <a:pPr algn="ctr"/>
              <a:r>
                <a:rPr lang="en-US" sz="1300" smtClean="0">
                  <a:latin typeface="Times New Roman" pitchFamily="18" charset="0"/>
                  <a:cs typeface="Times New Roman" pitchFamily="18" charset="0"/>
                </a:rPr>
                <a:t>Confirmer</a:t>
              </a:r>
              <a:endParaRPr lang="en-US" sz="1300">
                <a:latin typeface="Times New Roman" pitchFamily="18" charset="0"/>
                <a:cs typeface="Times New Roman" pitchFamily="18" charset="0"/>
              </a:endParaRPr>
            </a:p>
          </p:txBody>
        </p:sp>
        <p:sp>
          <p:nvSpPr>
            <p:cNvPr id="15" name="Rectangle 14"/>
            <p:cNvSpPr/>
            <p:nvPr/>
          </p:nvSpPr>
          <p:spPr>
            <a:xfrm>
              <a:off x="2582420" y="1716369"/>
              <a:ext cx="1081831" cy="4855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Admin</a:t>
              </a:r>
              <a:endParaRPr lang="en-US" sz="1300">
                <a:latin typeface="Times New Roman" pitchFamily="18" charset="0"/>
                <a:cs typeface="Times New Roman" pitchFamily="18" charset="0"/>
              </a:endParaRPr>
            </a:p>
          </p:txBody>
        </p:sp>
        <p:sp>
          <p:nvSpPr>
            <p:cNvPr id="13" name="Rectangle 12"/>
            <p:cNvSpPr/>
            <p:nvPr/>
          </p:nvSpPr>
          <p:spPr>
            <a:xfrm>
              <a:off x="574023" y="4568932"/>
              <a:ext cx="764367" cy="4855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smtClean="0">
                  <a:latin typeface="Times New Roman" pitchFamily="18" charset="0"/>
                  <a:cs typeface="Times New Roman" pitchFamily="18" charset="0"/>
                </a:rPr>
                <a:t>Operator/</a:t>
              </a:r>
            </a:p>
            <a:p>
              <a:pPr algn="ctr"/>
              <a:r>
                <a:rPr lang="en-US" sz="1100" smtClean="0">
                  <a:latin typeface="Times New Roman" pitchFamily="18" charset="0"/>
                  <a:cs typeface="Times New Roman" pitchFamily="18" charset="0"/>
                </a:rPr>
                <a:t>Checker</a:t>
              </a:r>
              <a:endParaRPr lang="en-US" sz="1100">
                <a:latin typeface="Times New Roman" pitchFamily="18" charset="0"/>
                <a:cs typeface="Times New Roman" pitchFamily="18" charset="0"/>
              </a:endParaRPr>
            </a:p>
          </p:txBody>
        </p:sp>
        <p:sp>
          <p:nvSpPr>
            <p:cNvPr id="47" name="Rectangle 46"/>
            <p:cNvSpPr/>
            <p:nvPr/>
          </p:nvSpPr>
          <p:spPr>
            <a:xfrm>
              <a:off x="2014361" y="4568932"/>
              <a:ext cx="764367" cy="4855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a:latin typeface="Times New Roman" pitchFamily="18" charset="0"/>
                  <a:cs typeface="Times New Roman" pitchFamily="18" charset="0"/>
                </a:rPr>
                <a:t>Operator/</a:t>
              </a:r>
            </a:p>
            <a:p>
              <a:pPr algn="ctr"/>
              <a:r>
                <a:rPr lang="en-US" sz="1100">
                  <a:latin typeface="Times New Roman" pitchFamily="18" charset="0"/>
                  <a:cs typeface="Times New Roman" pitchFamily="18" charset="0"/>
                </a:rPr>
                <a:t>Checker</a:t>
              </a:r>
            </a:p>
          </p:txBody>
        </p:sp>
        <p:sp>
          <p:nvSpPr>
            <p:cNvPr id="44" name="TextBox 43"/>
            <p:cNvSpPr txBox="1"/>
            <p:nvPr/>
          </p:nvSpPr>
          <p:spPr>
            <a:xfrm>
              <a:off x="1498833" y="4608392"/>
              <a:ext cx="343364" cy="369332"/>
            </a:xfrm>
            <a:prstGeom prst="rect">
              <a:avLst/>
            </a:prstGeom>
            <a:noFill/>
          </p:spPr>
          <p:txBody>
            <a:bodyPr wrap="none" rtlCol="0">
              <a:spAutoFit/>
            </a:bodyPr>
            <a:lstStyle/>
            <a:p>
              <a:r>
                <a:rPr lang="en-US" smtClean="0"/>
                <a:t>…</a:t>
              </a:r>
              <a:endParaRPr lang="en-US"/>
            </a:p>
          </p:txBody>
        </p:sp>
        <p:grpSp>
          <p:nvGrpSpPr>
            <p:cNvPr id="62" name="Group 61"/>
            <p:cNvGrpSpPr/>
            <p:nvPr/>
          </p:nvGrpSpPr>
          <p:grpSpPr>
            <a:xfrm>
              <a:off x="956207" y="3697462"/>
              <a:ext cx="1441741" cy="765370"/>
              <a:chOff x="861321" y="3697462"/>
              <a:chExt cx="1441741" cy="765370"/>
            </a:xfrm>
          </p:grpSpPr>
          <p:cxnSp>
            <p:nvCxnSpPr>
              <p:cNvPr id="40" name="Straight Connector 39"/>
              <p:cNvCxnSpPr/>
              <p:nvPr/>
            </p:nvCxnSpPr>
            <p:spPr>
              <a:xfrm>
                <a:off x="869183" y="3993579"/>
                <a:ext cx="143387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861321" y="3984953"/>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a:off x="2303062" y="3984953"/>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nvCxnSpPr>
            <p:spPr>
              <a:xfrm flipH="1">
                <a:off x="1592043" y="3697462"/>
                <a:ext cx="0" cy="290939"/>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56" name="Group 55"/>
            <p:cNvGrpSpPr/>
            <p:nvPr/>
          </p:nvGrpSpPr>
          <p:grpSpPr>
            <a:xfrm>
              <a:off x="1681595" y="2273085"/>
              <a:ext cx="2939860" cy="797598"/>
              <a:chOff x="2610781" y="2303253"/>
              <a:chExt cx="2939860" cy="797598"/>
            </a:xfrm>
          </p:grpSpPr>
          <p:cxnSp>
            <p:nvCxnSpPr>
              <p:cNvPr id="31" name="Straight Connector 30"/>
              <p:cNvCxnSpPr/>
              <p:nvPr/>
            </p:nvCxnSpPr>
            <p:spPr>
              <a:xfrm>
                <a:off x="2618643" y="2631598"/>
                <a:ext cx="291951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2610781" y="2622972"/>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a:off x="4052522" y="2622972"/>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Straight Arrow Connector 38"/>
              <p:cNvCxnSpPr/>
              <p:nvPr/>
            </p:nvCxnSpPr>
            <p:spPr>
              <a:xfrm>
                <a:off x="5550641" y="2622972"/>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a:off x="4052522" y="2303253"/>
                <a:ext cx="0" cy="328345"/>
              </a:xfrm>
              <a:prstGeom prst="line">
                <a:avLst/>
              </a:prstGeom>
            </p:spPr>
            <p:style>
              <a:lnRef idx="3">
                <a:schemeClr val="accent1"/>
              </a:lnRef>
              <a:fillRef idx="0">
                <a:schemeClr val="accent1"/>
              </a:fillRef>
              <a:effectRef idx="2">
                <a:schemeClr val="accent1"/>
              </a:effectRef>
              <a:fontRef idx="minor">
                <a:schemeClr val="tx1"/>
              </a:fontRef>
            </p:style>
          </p:cxnSp>
        </p:grpSp>
        <p:sp>
          <p:nvSpPr>
            <p:cNvPr id="59" name="Rectangle 58"/>
            <p:cNvSpPr/>
            <p:nvPr/>
          </p:nvSpPr>
          <p:spPr>
            <a:xfrm>
              <a:off x="2582416" y="3137697"/>
              <a:ext cx="1081835" cy="485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a:latin typeface="Times New Roman" pitchFamily="18" charset="0"/>
                  <a:cs typeface="Times New Roman" pitchFamily="18" charset="0"/>
                </a:rPr>
                <a:t>Leader/</a:t>
              </a:r>
            </a:p>
            <a:p>
              <a:pPr algn="ctr"/>
              <a:r>
                <a:rPr lang="en-US" sz="1300" smtClean="0">
                  <a:latin typeface="Times New Roman" pitchFamily="18" charset="0"/>
                  <a:cs typeface="Times New Roman" pitchFamily="18" charset="0"/>
                </a:rPr>
                <a:t>Confirmer</a:t>
              </a:r>
              <a:endParaRPr lang="en-US" sz="1300">
                <a:latin typeface="Times New Roman" pitchFamily="18" charset="0"/>
                <a:cs typeface="Times New Roman" pitchFamily="18" charset="0"/>
              </a:endParaRPr>
            </a:p>
          </p:txBody>
        </p:sp>
        <p:sp>
          <p:nvSpPr>
            <p:cNvPr id="60" name="TextBox 59"/>
            <p:cNvSpPr txBox="1"/>
            <p:nvPr/>
          </p:nvSpPr>
          <p:spPr>
            <a:xfrm>
              <a:off x="3695697" y="3196479"/>
              <a:ext cx="343364" cy="369332"/>
            </a:xfrm>
            <a:prstGeom prst="rect">
              <a:avLst/>
            </a:prstGeom>
            <a:noFill/>
          </p:spPr>
          <p:txBody>
            <a:bodyPr wrap="none" rtlCol="0">
              <a:spAutoFit/>
            </a:bodyPr>
            <a:lstStyle/>
            <a:p>
              <a:r>
                <a:rPr lang="en-US" smtClean="0"/>
                <a:t>…</a:t>
              </a:r>
              <a:endParaRPr lang="en-US"/>
            </a:p>
          </p:txBody>
        </p:sp>
        <p:sp>
          <p:nvSpPr>
            <p:cNvPr id="61" name="Rectangle 60"/>
            <p:cNvSpPr/>
            <p:nvPr/>
          </p:nvSpPr>
          <p:spPr>
            <a:xfrm>
              <a:off x="4076680" y="3137696"/>
              <a:ext cx="1081835" cy="485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a:latin typeface="Times New Roman" pitchFamily="18" charset="0"/>
                  <a:cs typeface="Times New Roman" pitchFamily="18" charset="0"/>
                </a:rPr>
                <a:t>Leader/</a:t>
              </a:r>
            </a:p>
            <a:p>
              <a:pPr algn="ctr"/>
              <a:r>
                <a:rPr lang="en-US" sz="1300" smtClean="0">
                  <a:latin typeface="Times New Roman" pitchFamily="18" charset="0"/>
                  <a:cs typeface="Times New Roman" pitchFamily="18" charset="0"/>
                </a:rPr>
                <a:t>Confirmer</a:t>
              </a:r>
              <a:endParaRPr lang="en-US" sz="1300">
                <a:latin typeface="Times New Roman" pitchFamily="18" charset="0"/>
                <a:cs typeface="Times New Roman" pitchFamily="18" charset="0"/>
              </a:endParaRPr>
            </a:p>
          </p:txBody>
        </p:sp>
      </p:grpSp>
      <p:sp>
        <p:nvSpPr>
          <p:cNvPr id="4099" name="TextBox 4098"/>
          <p:cNvSpPr txBox="1"/>
          <p:nvPr/>
        </p:nvSpPr>
        <p:spPr>
          <a:xfrm>
            <a:off x="389021" y="5253040"/>
            <a:ext cx="3038011" cy="938719"/>
          </a:xfrm>
          <a:prstGeom prst="rect">
            <a:avLst/>
          </a:prstGeom>
          <a:noFill/>
        </p:spPr>
        <p:txBody>
          <a:bodyPr wrap="none" rtlCol="0">
            <a:spAutoFit/>
          </a:bodyPr>
          <a:lstStyle/>
          <a:p>
            <a:r>
              <a:rPr lang="en-US" sz="1100" smtClean="0">
                <a:latin typeface="Times New Roman" pitchFamily="18" charset="0"/>
                <a:cs typeface="Times New Roman" pitchFamily="18" charset="0"/>
              </a:rPr>
              <a:t>- Admin:</a:t>
            </a:r>
          </a:p>
          <a:p>
            <a:r>
              <a:rPr lang="en-US" sz="1100">
                <a:latin typeface="Times New Roman" pitchFamily="18" charset="0"/>
                <a:cs typeface="Times New Roman" pitchFamily="18" charset="0"/>
              </a:rPr>
              <a:t> </a:t>
            </a:r>
            <a:r>
              <a:rPr lang="en-US" sz="1100" smtClean="0">
                <a:latin typeface="Times New Roman" pitchFamily="18" charset="0"/>
                <a:cs typeface="Times New Roman" pitchFamily="18" charset="0"/>
              </a:rPr>
              <a:t>  +, Update permission sign/check for normal user</a:t>
            </a:r>
          </a:p>
          <a:p>
            <a:r>
              <a:rPr lang="en-US" sz="1100" smtClean="0">
                <a:latin typeface="Times New Roman" pitchFamily="18" charset="0"/>
                <a:cs typeface="Times New Roman" pitchFamily="18" charset="0"/>
              </a:rPr>
              <a:t>   +, Setup QRCode and Form Paper in System</a:t>
            </a:r>
          </a:p>
          <a:p>
            <a:r>
              <a:rPr lang="en-US" sz="1100" smtClean="0">
                <a:latin typeface="Times New Roman" pitchFamily="18" charset="0"/>
                <a:cs typeface="Times New Roman" pitchFamily="18" charset="0"/>
              </a:rPr>
              <a:t>- Confirmer: Review and confirm content in report</a:t>
            </a:r>
          </a:p>
          <a:p>
            <a:r>
              <a:rPr lang="en-US" sz="1100" smtClean="0">
                <a:latin typeface="Times New Roman" pitchFamily="18" charset="0"/>
                <a:cs typeface="Times New Roman" pitchFamily="18" charset="0"/>
              </a:rPr>
              <a:t>- Checker: Create checklist</a:t>
            </a:r>
            <a:endParaRPr lang="en-US" sz="1100">
              <a:latin typeface="Times New Roman" pitchFamily="18" charset="0"/>
              <a:cs typeface="Times New Roman" pitchFamily="18" charset="0"/>
            </a:endParaRPr>
          </a:p>
        </p:txBody>
      </p:sp>
      <p:grpSp>
        <p:nvGrpSpPr>
          <p:cNvPr id="2" name="Group 1"/>
          <p:cNvGrpSpPr/>
          <p:nvPr/>
        </p:nvGrpSpPr>
        <p:grpSpPr>
          <a:xfrm>
            <a:off x="6486292" y="750822"/>
            <a:ext cx="5356936" cy="5736242"/>
            <a:chOff x="6486292" y="750822"/>
            <a:chExt cx="5356936" cy="5736242"/>
          </a:xfrm>
        </p:grpSpPr>
        <p:sp>
          <p:nvSpPr>
            <p:cNvPr id="27" name="Rectangle 26"/>
            <p:cNvSpPr/>
            <p:nvPr/>
          </p:nvSpPr>
          <p:spPr>
            <a:xfrm>
              <a:off x="6521942" y="750822"/>
              <a:ext cx="5321286" cy="5736242"/>
            </a:xfrm>
            <a:prstGeom prst="rect">
              <a:avLst/>
            </a:prstGeom>
            <a:noFill/>
          </p:spPr>
          <p:style>
            <a:lnRef idx="2">
              <a:schemeClr val="accent6"/>
            </a:lnRef>
            <a:fillRef idx="1">
              <a:schemeClr val="lt1"/>
            </a:fillRef>
            <a:effectRef idx="0">
              <a:schemeClr val="accent6"/>
            </a:effectRef>
            <a:fontRef idx="minor">
              <a:schemeClr val="dk1"/>
            </a:fontRef>
          </p:style>
          <p:txBody>
            <a:bodyPr rtlCol="0" anchor="t"/>
            <a:lstStyle/>
            <a:p>
              <a:pPr algn="ctr"/>
              <a:r>
                <a:rPr lang="en-US" u="sng" smtClean="0">
                  <a:latin typeface="Times New Roman" pitchFamily="18" charset="0"/>
                  <a:cs typeface="Times New Roman" pitchFamily="18" charset="0"/>
                </a:rPr>
                <a:t>Update</a:t>
              </a:r>
              <a:endParaRPr lang="en-US" u="sng">
                <a:latin typeface="Times New Roman" pitchFamily="18" charset="0"/>
                <a:cs typeface="Times New Roman" pitchFamily="18" charset="0"/>
              </a:endParaRPr>
            </a:p>
          </p:txBody>
        </p:sp>
        <p:grpSp>
          <p:nvGrpSpPr>
            <p:cNvPr id="4097" name="Group 4096"/>
            <p:cNvGrpSpPr/>
            <p:nvPr/>
          </p:nvGrpSpPr>
          <p:grpSpPr>
            <a:xfrm>
              <a:off x="6700967" y="1249978"/>
              <a:ext cx="4837647" cy="3625700"/>
              <a:chOff x="5032270" y="1643217"/>
              <a:chExt cx="4837647" cy="3625700"/>
            </a:xfrm>
          </p:grpSpPr>
          <p:sp>
            <p:nvSpPr>
              <p:cNvPr id="24" name="Rectangle 23"/>
              <p:cNvSpPr/>
              <p:nvPr/>
            </p:nvSpPr>
            <p:spPr>
              <a:xfrm>
                <a:off x="5892960" y="3075055"/>
                <a:ext cx="1081831" cy="490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Team Leader</a:t>
                </a:r>
                <a:endParaRPr lang="en-US" sz="1300">
                  <a:latin typeface="Times New Roman" pitchFamily="18" charset="0"/>
                  <a:cs typeface="Times New Roman" pitchFamily="18" charset="0"/>
                </a:endParaRPr>
              </a:p>
            </p:txBody>
          </p:sp>
          <p:sp>
            <p:nvSpPr>
              <p:cNvPr id="25" name="Rectangle 24"/>
              <p:cNvSpPr/>
              <p:nvPr/>
            </p:nvSpPr>
            <p:spPr>
              <a:xfrm>
                <a:off x="7362891" y="1643217"/>
                <a:ext cx="1081831" cy="4907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Manger BU</a:t>
                </a:r>
                <a:endParaRPr lang="en-US" sz="1300">
                  <a:latin typeface="Times New Roman" pitchFamily="18" charset="0"/>
                  <a:cs typeface="Times New Roman" pitchFamily="18" charset="0"/>
                </a:endParaRPr>
              </a:p>
            </p:txBody>
          </p:sp>
          <p:grpSp>
            <p:nvGrpSpPr>
              <p:cNvPr id="63" name="Group 62"/>
              <p:cNvGrpSpPr/>
              <p:nvPr/>
            </p:nvGrpSpPr>
            <p:grpSpPr>
              <a:xfrm>
                <a:off x="6433876" y="2210563"/>
                <a:ext cx="2939860" cy="797598"/>
                <a:chOff x="2610781" y="2303253"/>
                <a:chExt cx="2939860" cy="797598"/>
              </a:xfrm>
            </p:grpSpPr>
            <p:cxnSp>
              <p:nvCxnSpPr>
                <p:cNvPr id="64" name="Straight Connector 63"/>
                <p:cNvCxnSpPr/>
                <p:nvPr/>
              </p:nvCxnSpPr>
              <p:spPr>
                <a:xfrm>
                  <a:off x="2618643" y="2631598"/>
                  <a:ext cx="291951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5" name="Straight Arrow Connector 64"/>
                <p:cNvCxnSpPr/>
                <p:nvPr/>
              </p:nvCxnSpPr>
              <p:spPr>
                <a:xfrm>
                  <a:off x="2610781" y="2622972"/>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6" name="Straight Arrow Connector 65"/>
                <p:cNvCxnSpPr/>
                <p:nvPr/>
              </p:nvCxnSpPr>
              <p:spPr>
                <a:xfrm>
                  <a:off x="4052522" y="2622972"/>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7" name="Straight Arrow Connector 66"/>
                <p:cNvCxnSpPr/>
                <p:nvPr/>
              </p:nvCxnSpPr>
              <p:spPr>
                <a:xfrm>
                  <a:off x="5550641" y="2622972"/>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8" name="Straight Connector 67"/>
                <p:cNvCxnSpPr/>
                <p:nvPr/>
              </p:nvCxnSpPr>
              <p:spPr>
                <a:xfrm>
                  <a:off x="4052522" y="2303253"/>
                  <a:ext cx="0" cy="328345"/>
                </a:xfrm>
                <a:prstGeom prst="line">
                  <a:avLst/>
                </a:prstGeom>
              </p:spPr>
              <p:style>
                <a:lnRef idx="3">
                  <a:schemeClr val="accent1"/>
                </a:lnRef>
                <a:fillRef idx="0">
                  <a:schemeClr val="accent1"/>
                </a:fillRef>
                <a:effectRef idx="2">
                  <a:schemeClr val="accent1"/>
                </a:effectRef>
                <a:fontRef idx="minor">
                  <a:schemeClr val="tx1"/>
                </a:fontRef>
              </p:style>
            </p:cxnSp>
          </p:grpSp>
          <p:sp>
            <p:nvSpPr>
              <p:cNvPr id="69" name="Rectangle 68"/>
              <p:cNvSpPr/>
              <p:nvPr/>
            </p:nvSpPr>
            <p:spPr>
              <a:xfrm>
                <a:off x="7334701" y="3070683"/>
                <a:ext cx="1081831" cy="490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Team Leader</a:t>
                </a:r>
                <a:endParaRPr lang="en-US" sz="1300">
                  <a:latin typeface="Times New Roman" pitchFamily="18" charset="0"/>
                  <a:cs typeface="Times New Roman" pitchFamily="18" charset="0"/>
                </a:endParaRPr>
              </a:p>
            </p:txBody>
          </p:sp>
          <p:sp>
            <p:nvSpPr>
              <p:cNvPr id="70" name="TextBox 69"/>
              <p:cNvSpPr txBox="1"/>
              <p:nvPr/>
            </p:nvSpPr>
            <p:spPr>
              <a:xfrm>
                <a:off x="8444722" y="3131395"/>
                <a:ext cx="343364" cy="369332"/>
              </a:xfrm>
              <a:prstGeom prst="rect">
                <a:avLst/>
              </a:prstGeom>
              <a:noFill/>
            </p:spPr>
            <p:txBody>
              <a:bodyPr wrap="none" rtlCol="0">
                <a:spAutoFit/>
              </a:bodyPr>
              <a:lstStyle/>
              <a:p>
                <a:r>
                  <a:rPr lang="en-US" smtClean="0"/>
                  <a:t>…</a:t>
                </a:r>
                <a:endParaRPr lang="en-US"/>
              </a:p>
            </p:txBody>
          </p:sp>
          <p:sp>
            <p:nvSpPr>
              <p:cNvPr id="71" name="Rectangle 70"/>
              <p:cNvSpPr/>
              <p:nvPr/>
            </p:nvSpPr>
            <p:spPr>
              <a:xfrm>
                <a:off x="8788086" y="3070683"/>
                <a:ext cx="1081831" cy="490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smtClean="0">
                    <a:latin typeface="Times New Roman" pitchFamily="18" charset="0"/>
                    <a:cs typeface="Times New Roman" pitchFamily="18" charset="0"/>
                  </a:rPr>
                  <a:t>Team Leader</a:t>
                </a:r>
                <a:endParaRPr lang="en-US" sz="1300">
                  <a:latin typeface="Times New Roman" pitchFamily="18" charset="0"/>
                  <a:cs typeface="Times New Roman" pitchFamily="18" charset="0"/>
                </a:endParaRPr>
              </a:p>
            </p:txBody>
          </p:sp>
          <p:grpSp>
            <p:nvGrpSpPr>
              <p:cNvPr id="58" name="Group 57"/>
              <p:cNvGrpSpPr/>
              <p:nvPr/>
            </p:nvGrpSpPr>
            <p:grpSpPr>
              <a:xfrm>
                <a:off x="5032270" y="4505088"/>
                <a:ext cx="1358664" cy="763829"/>
                <a:chOff x="6884107" y="4595809"/>
                <a:chExt cx="1358664" cy="763829"/>
              </a:xfrm>
            </p:grpSpPr>
            <p:sp>
              <p:nvSpPr>
                <p:cNvPr id="23" name="Rectangle 22"/>
                <p:cNvSpPr/>
                <p:nvPr/>
              </p:nvSpPr>
              <p:spPr>
                <a:xfrm>
                  <a:off x="6884107" y="4595809"/>
                  <a:ext cx="1358664" cy="763829"/>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300" smtClean="0">
                      <a:latin typeface="Times New Roman" pitchFamily="18" charset="0"/>
                      <a:cs typeface="Times New Roman" pitchFamily="18" charset="0"/>
                    </a:rPr>
                    <a:t>Operator</a:t>
                  </a:r>
                  <a:endParaRPr lang="en-US" sz="1300">
                    <a:latin typeface="Times New Roman" pitchFamily="18" charset="0"/>
                    <a:cs typeface="Times New Roman" pitchFamily="18" charset="0"/>
                  </a:endParaRPr>
                </a:p>
              </p:txBody>
            </p:sp>
            <p:sp>
              <p:nvSpPr>
                <p:cNvPr id="22" name="Rectangle 21"/>
                <p:cNvSpPr/>
                <p:nvPr/>
              </p:nvSpPr>
              <p:spPr>
                <a:xfrm>
                  <a:off x="6884107" y="4977724"/>
                  <a:ext cx="677930" cy="381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smtClean="0">
                      <a:latin typeface="Times New Roman" pitchFamily="18" charset="0"/>
                      <a:cs typeface="Times New Roman" pitchFamily="18" charset="0"/>
                    </a:rPr>
                    <a:t>Checker</a:t>
                  </a:r>
                  <a:endParaRPr lang="en-US" sz="900">
                    <a:latin typeface="Times New Roman" pitchFamily="18" charset="0"/>
                    <a:cs typeface="Times New Roman" pitchFamily="18" charset="0"/>
                  </a:endParaRPr>
                </a:p>
              </p:txBody>
            </p:sp>
            <p:sp>
              <p:nvSpPr>
                <p:cNvPr id="72" name="Rectangle 71"/>
                <p:cNvSpPr/>
                <p:nvPr/>
              </p:nvSpPr>
              <p:spPr>
                <a:xfrm>
                  <a:off x="7564841" y="4977724"/>
                  <a:ext cx="677930" cy="381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smtClean="0">
                      <a:latin typeface="Times New Roman" pitchFamily="18" charset="0"/>
                      <a:cs typeface="Times New Roman" pitchFamily="18" charset="0"/>
                    </a:rPr>
                    <a:t>Confirmer</a:t>
                  </a:r>
                  <a:endParaRPr lang="en-US" sz="900">
                    <a:latin typeface="Times New Roman" pitchFamily="18" charset="0"/>
                    <a:cs typeface="Times New Roman" pitchFamily="18" charset="0"/>
                  </a:endParaRPr>
                </a:p>
              </p:txBody>
            </p:sp>
          </p:grpSp>
          <p:grpSp>
            <p:nvGrpSpPr>
              <p:cNvPr id="75" name="Group 74"/>
              <p:cNvGrpSpPr/>
              <p:nvPr/>
            </p:nvGrpSpPr>
            <p:grpSpPr>
              <a:xfrm>
                <a:off x="5711602" y="3651005"/>
                <a:ext cx="1651289" cy="765370"/>
                <a:chOff x="861321" y="3697462"/>
                <a:chExt cx="1651289" cy="765370"/>
              </a:xfrm>
            </p:grpSpPr>
            <p:cxnSp>
              <p:nvCxnSpPr>
                <p:cNvPr id="76" name="Straight Connector 75"/>
                <p:cNvCxnSpPr/>
                <p:nvPr/>
              </p:nvCxnSpPr>
              <p:spPr>
                <a:xfrm>
                  <a:off x="869183" y="3993579"/>
                  <a:ext cx="164342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7" name="Straight Arrow Connector 76"/>
                <p:cNvCxnSpPr/>
                <p:nvPr/>
              </p:nvCxnSpPr>
              <p:spPr>
                <a:xfrm>
                  <a:off x="861321" y="3984953"/>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8" name="Straight Arrow Connector 77"/>
                <p:cNvCxnSpPr/>
                <p:nvPr/>
              </p:nvCxnSpPr>
              <p:spPr>
                <a:xfrm>
                  <a:off x="2510086" y="3984953"/>
                  <a:ext cx="0" cy="4778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flipH="1">
                  <a:off x="1592043" y="3697462"/>
                  <a:ext cx="0" cy="290939"/>
                </a:xfrm>
                <a:prstGeom prst="line">
                  <a:avLst/>
                </a:prstGeom>
              </p:spPr>
              <p:style>
                <a:lnRef idx="3">
                  <a:schemeClr val="accent1"/>
                </a:lnRef>
                <a:fillRef idx="0">
                  <a:schemeClr val="accent1"/>
                </a:fillRef>
                <a:effectRef idx="2">
                  <a:schemeClr val="accent1"/>
                </a:effectRef>
                <a:fontRef idx="minor">
                  <a:schemeClr val="tx1"/>
                </a:fontRef>
              </p:style>
            </p:cxnSp>
          </p:grpSp>
          <p:sp>
            <p:nvSpPr>
              <p:cNvPr id="80" name="TextBox 79"/>
              <p:cNvSpPr txBox="1"/>
              <p:nvPr/>
            </p:nvSpPr>
            <p:spPr>
              <a:xfrm>
                <a:off x="6366590" y="4685168"/>
                <a:ext cx="343364" cy="369332"/>
              </a:xfrm>
              <a:prstGeom prst="rect">
                <a:avLst/>
              </a:prstGeom>
              <a:noFill/>
            </p:spPr>
            <p:txBody>
              <a:bodyPr wrap="none" rtlCol="0">
                <a:spAutoFit/>
              </a:bodyPr>
              <a:lstStyle/>
              <a:p>
                <a:r>
                  <a:rPr lang="en-US" smtClean="0"/>
                  <a:t>…</a:t>
                </a:r>
                <a:endParaRPr lang="en-US"/>
              </a:p>
            </p:txBody>
          </p:sp>
          <p:grpSp>
            <p:nvGrpSpPr>
              <p:cNvPr id="82" name="Group 81"/>
              <p:cNvGrpSpPr/>
              <p:nvPr/>
            </p:nvGrpSpPr>
            <p:grpSpPr>
              <a:xfrm>
                <a:off x="6681035" y="4496462"/>
                <a:ext cx="1358664" cy="763829"/>
                <a:chOff x="6884107" y="4595809"/>
                <a:chExt cx="1358664" cy="763829"/>
              </a:xfrm>
            </p:grpSpPr>
            <p:sp>
              <p:nvSpPr>
                <p:cNvPr id="83" name="Rectangle 82"/>
                <p:cNvSpPr/>
                <p:nvPr/>
              </p:nvSpPr>
              <p:spPr>
                <a:xfrm>
                  <a:off x="6884107" y="4595809"/>
                  <a:ext cx="1358664" cy="763829"/>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300" smtClean="0">
                      <a:latin typeface="Times New Roman" pitchFamily="18" charset="0"/>
                      <a:cs typeface="Times New Roman" pitchFamily="18" charset="0"/>
                    </a:rPr>
                    <a:t>Operator</a:t>
                  </a:r>
                  <a:endParaRPr lang="en-US" sz="1300">
                    <a:latin typeface="Times New Roman" pitchFamily="18" charset="0"/>
                    <a:cs typeface="Times New Roman" pitchFamily="18" charset="0"/>
                  </a:endParaRPr>
                </a:p>
              </p:txBody>
            </p:sp>
            <p:sp>
              <p:nvSpPr>
                <p:cNvPr id="84" name="Rectangle 83"/>
                <p:cNvSpPr/>
                <p:nvPr/>
              </p:nvSpPr>
              <p:spPr>
                <a:xfrm>
                  <a:off x="6884107" y="4977724"/>
                  <a:ext cx="677930" cy="381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smtClean="0">
                      <a:latin typeface="Times New Roman" pitchFamily="18" charset="0"/>
                      <a:cs typeface="Times New Roman" pitchFamily="18" charset="0"/>
                    </a:rPr>
                    <a:t>Checker</a:t>
                  </a:r>
                  <a:endParaRPr lang="en-US" sz="900">
                    <a:latin typeface="Times New Roman" pitchFamily="18" charset="0"/>
                    <a:cs typeface="Times New Roman" pitchFamily="18" charset="0"/>
                  </a:endParaRPr>
                </a:p>
              </p:txBody>
            </p:sp>
            <p:sp>
              <p:nvSpPr>
                <p:cNvPr id="85" name="Rectangle 84"/>
                <p:cNvSpPr/>
                <p:nvPr/>
              </p:nvSpPr>
              <p:spPr>
                <a:xfrm>
                  <a:off x="7564841" y="4977724"/>
                  <a:ext cx="677930" cy="381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smtClean="0">
                      <a:latin typeface="Times New Roman" pitchFamily="18" charset="0"/>
                      <a:cs typeface="Times New Roman" pitchFamily="18" charset="0"/>
                    </a:rPr>
                    <a:t>Confirmer</a:t>
                  </a:r>
                  <a:endParaRPr lang="en-US" sz="900">
                    <a:latin typeface="Times New Roman" pitchFamily="18" charset="0"/>
                    <a:cs typeface="Times New Roman" pitchFamily="18" charset="0"/>
                  </a:endParaRPr>
                </a:p>
              </p:txBody>
            </p:sp>
          </p:grpSp>
        </p:grpSp>
        <p:sp>
          <p:nvSpPr>
            <p:cNvPr id="89" name="TextBox 88"/>
            <p:cNvSpPr txBox="1"/>
            <p:nvPr/>
          </p:nvSpPr>
          <p:spPr>
            <a:xfrm>
              <a:off x="6486292" y="4942503"/>
              <a:ext cx="4868640" cy="1446550"/>
            </a:xfrm>
            <a:prstGeom prst="rect">
              <a:avLst/>
            </a:prstGeom>
            <a:noFill/>
          </p:spPr>
          <p:txBody>
            <a:bodyPr wrap="none" rtlCol="0">
              <a:spAutoFit/>
            </a:bodyPr>
            <a:lstStyle/>
            <a:p>
              <a:r>
                <a:rPr lang="en-US" sz="1100" smtClean="0">
                  <a:latin typeface="Times New Roman" pitchFamily="18" charset="0"/>
                  <a:cs typeface="Times New Roman" pitchFamily="18" charset="0"/>
                </a:rPr>
                <a:t>- Manager BU: </a:t>
              </a:r>
            </a:p>
            <a:p>
              <a:r>
                <a:rPr lang="en-US" sz="1100" smtClean="0">
                  <a:latin typeface="Times New Roman" pitchFamily="18" charset="0"/>
                  <a:cs typeface="Times New Roman" pitchFamily="18" charset="0"/>
                </a:rPr>
                <a:t>	+, Information management in BU/CFT</a:t>
              </a:r>
            </a:p>
            <a:p>
              <a:r>
                <a:rPr lang="en-US" sz="1100">
                  <a:latin typeface="Times New Roman" pitchFamily="18" charset="0"/>
                  <a:cs typeface="Times New Roman" pitchFamily="18" charset="0"/>
                </a:rPr>
                <a:t>	</a:t>
              </a:r>
              <a:r>
                <a:rPr lang="en-US" sz="1100" smtClean="0">
                  <a:latin typeface="Times New Roman" pitchFamily="18" charset="0"/>
                  <a:cs typeface="Times New Roman" pitchFamily="18" charset="0"/>
                </a:rPr>
                <a:t>+, Permission management for user in BU/CFT</a:t>
              </a:r>
            </a:p>
            <a:p>
              <a:r>
                <a:rPr lang="en-US" sz="1100">
                  <a:latin typeface="Times New Roman" pitchFamily="18" charset="0"/>
                  <a:cs typeface="Times New Roman" pitchFamily="18" charset="0"/>
                </a:rPr>
                <a:t>	</a:t>
              </a:r>
              <a:r>
                <a:rPr lang="en-US" sz="1100" smtClean="0">
                  <a:latin typeface="Times New Roman" pitchFamily="18" charset="0"/>
                  <a:cs typeface="Times New Roman" pitchFamily="18" charset="0"/>
                </a:rPr>
                <a:t>+, Department management in BU/CFT</a:t>
              </a:r>
            </a:p>
            <a:p>
              <a:r>
                <a:rPr lang="en-US" sz="1100" smtClean="0">
                  <a:latin typeface="Times New Roman" pitchFamily="18" charset="0"/>
                  <a:cs typeface="Times New Roman" pitchFamily="18" charset="0"/>
                </a:rPr>
                <a:t>- Team Leader:</a:t>
              </a:r>
            </a:p>
            <a:p>
              <a:r>
                <a:rPr lang="en-US" sz="1100" smtClean="0">
                  <a:latin typeface="Times New Roman" pitchFamily="18" charset="0"/>
                  <a:cs typeface="Times New Roman" pitchFamily="18" charset="0"/>
                </a:rPr>
                <a:t>	+, Member management (Update information for member in Dept)</a:t>
              </a:r>
            </a:p>
            <a:p>
              <a:r>
                <a:rPr lang="en-US" sz="1100">
                  <a:latin typeface="Times New Roman" pitchFamily="18" charset="0"/>
                  <a:cs typeface="Times New Roman" pitchFamily="18" charset="0"/>
                </a:rPr>
                <a:t>	</a:t>
              </a:r>
              <a:r>
                <a:rPr lang="en-US" sz="1100" smtClean="0">
                  <a:latin typeface="Times New Roman" pitchFamily="18" charset="0"/>
                  <a:cs typeface="Times New Roman" pitchFamily="18" charset="0"/>
                </a:rPr>
                <a:t>+, </a:t>
              </a:r>
              <a:r>
                <a:rPr lang="en-US" sz="1100" smtClean="0">
                  <a:solidFill>
                    <a:srgbClr val="0070C0"/>
                  </a:solidFill>
                  <a:latin typeface="Times New Roman" pitchFamily="18" charset="0"/>
                  <a:cs typeface="Times New Roman" pitchFamily="18" charset="0"/>
                </a:rPr>
                <a:t>Line management</a:t>
              </a:r>
            </a:p>
            <a:p>
              <a:r>
                <a:rPr lang="en-US" sz="1100" smtClean="0">
                  <a:latin typeface="Times New Roman" pitchFamily="18" charset="0"/>
                  <a:cs typeface="Times New Roman" pitchFamily="18" charset="0"/>
                </a:rPr>
                <a:t>- Operator: Create and confirm and check history report</a:t>
              </a:r>
            </a:p>
          </p:txBody>
        </p:sp>
      </p:grpSp>
    </p:spTree>
    <p:extLst>
      <p:ext uri="{BB962C8B-B14F-4D97-AF65-F5344CB8AC3E}">
        <p14:creationId xmlns:p14="http://schemas.microsoft.com/office/powerpoint/2010/main" val="2206752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187" y="78887"/>
            <a:ext cx="2976071" cy="369332"/>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FAI Abnormal Management</a:t>
            </a:r>
            <a:endParaRPr lang="en-US" sz="1400" b="1" i="1" dirty="0">
              <a:latin typeface="Times New Roman" panose="02020603050405020304" pitchFamily="18" charset="0"/>
              <a:cs typeface="Times New Roman" panose="02020603050405020304" pitchFamily="18" charset="0"/>
            </a:endParaRP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3392741864"/>
              </p:ext>
            </p:extLst>
          </p:nvPr>
        </p:nvGraphicFramePr>
        <p:xfrm>
          <a:off x="3795158" y="78887"/>
          <a:ext cx="914400" cy="771525"/>
        </p:xfrm>
        <a:graphic>
          <a:graphicData uri="http://schemas.openxmlformats.org/presentationml/2006/ole">
            <mc:AlternateContent xmlns:mc="http://schemas.openxmlformats.org/markup-compatibility/2006">
              <mc:Choice xmlns:v="urn:schemas-microsoft-com:vml" Requires="v">
                <p:oleObj spid="_x0000_s5484"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3795158" y="78887"/>
                        <a:ext cx="914400" cy="771525"/>
                      </a:xfrm>
                      <a:prstGeom prst="rect">
                        <a:avLst/>
                      </a:prstGeom>
                    </p:spPr>
                  </p:pic>
                </p:oleObj>
              </mc:Fallback>
            </mc:AlternateContent>
          </a:graphicData>
        </a:graphic>
      </p:graphicFrame>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6" y="876300"/>
            <a:ext cx="6384925" cy="4660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51287" y="880080"/>
            <a:ext cx="4763996" cy="1492716"/>
          </a:xfrm>
          <a:prstGeom prst="rect">
            <a:avLst/>
          </a:prstGeom>
          <a:noFill/>
        </p:spPr>
        <p:txBody>
          <a:bodyPr wrap="none" rtlCol="0">
            <a:spAutoFit/>
          </a:bodyPr>
          <a:lstStyle/>
          <a:p>
            <a:r>
              <a:rPr lang="en-US" sz="1300" u="sng" smtClean="0">
                <a:latin typeface="Times New Roman" pitchFamily="18" charset="0"/>
                <a:cs typeface="Times New Roman" pitchFamily="18" charset="0"/>
              </a:rPr>
              <a:t>Type data:</a:t>
            </a:r>
            <a:endParaRPr lang="en-US" sz="1300" u="sng">
              <a:latin typeface="Times New Roman" pitchFamily="18" charset="0"/>
              <a:cs typeface="Times New Roman" pitchFamily="18" charset="0"/>
            </a:endParaRPr>
          </a:p>
          <a:p>
            <a:r>
              <a:rPr lang="en-US" sz="1300" smtClean="0">
                <a:latin typeface="Times New Roman" pitchFamily="18" charset="0"/>
                <a:cs typeface="Times New Roman" pitchFamily="18" charset="0"/>
              </a:rPr>
              <a:t>- Text: User select item Abnormal when value wrong</a:t>
            </a:r>
          </a:p>
          <a:p>
            <a:r>
              <a:rPr lang="en-US" sz="1300" smtClean="0">
                <a:latin typeface="Times New Roman" pitchFamily="18" charset="0"/>
                <a:cs typeface="Times New Roman" pitchFamily="18" charset="0"/>
              </a:rPr>
              <a:t>- OK/NG: -&gt; remove item Abnormal</a:t>
            </a:r>
          </a:p>
          <a:p>
            <a:endParaRPr lang="en-US" sz="1300" smtClean="0">
              <a:latin typeface="Times New Roman" pitchFamily="18" charset="0"/>
              <a:cs typeface="Times New Roman" pitchFamily="18" charset="0"/>
            </a:endParaRPr>
          </a:p>
          <a:p>
            <a:r>
              <a:rPr lang="en-US" sz="1300" u="sng" smtClean="0">
                <a:latin typeface="Times New Roman" pitchFamily="18" charset="0"/>
                <a:cs typeface="Times New Roman" pitchFamily="18" charset="0"/>
              </a:rPr>
              <a:t>Update:</a:t>
            </a:r>
            <a:r>
              <a:rPr lang="en-US" sz="1300" smtClean="0">
                <a:latin typeface="Times New Roman" pitchFamily="18" charset="0"/>
                <a:cs typeface="Times New Roman" pitchFamily="18" charset="0"/>
              </a:rPr>
              <a:t> </a:t>
            </a:r>
          </a:p>
          <a:p>
            <a:r>
              <a:rPr lang="en-US" sz="1300" smtClean="0">
                <a:latin typeface="Times New Roman" pitchFamily="18" charset="0"/>
                <a:cs typeface="Times New Roman" pitchFamily="18" charset="0"/>
              </a:rPr>
              <a:t>- Add remark for item when the item have abnormal</a:t>
            </a:r>
          </a:p>
          <a:p>
            <a:r>
              <a:rPr lang="en-US" sz="1300" smtClean="0">
                <a:latin typeface="Times New Roman" pitchFamily="18" charset="0"/>
                <a:cs typeface="Times New Roman" pitchFamily="18" charset="0"/>
              </a:rPr>
              <a:t>- Valuation for improve content of Owner</a:t>
            </a:r>
            <a:r>
              <a:rPr lang="en-US" sz="1300">
                <a:latin typeface="Times New Roman" pitchFamily="18" charset="0"/>
                <a:cs typeface="Times New Roman" pitchFamily="18" charset="0"/>
              </a:rPr>
              <a:t> </a:t>
            </a:r>
            <a:r>
              <a:rPr lang="en-US" sz="1300" smtClean="0">
                <a:latin typeface="Times New Roman" pitchFamily="18" charset="0"/>
                <a:cs typeface="Times New Roman" pitchFamily="18" charset="0"/>
              </a:rPr>
              <a:t>(Model, WO, Material,…)</a:t>
            </a:r>
          </a:p>
        </p:txBody>
      </p:sp>
      <p:graphicFrame>
        <p:nvGraphicFramePr>
          <p:cNvPr id="6" name="Object 5"/>
          <p:cNvGraphicFramePr>
            <a:graphicFrameLocks noChangeAspect="1"/>
          </p:cNvGraphicFramePr>
          <p:nvPr>
            <p:extLst>
              <p:ext uri="{D42A27DB-BD31-4B8C-83A1-F6EECF244321}">
                <p14:modId xmlns:p14="http://schemas.microsoft.com/office/powerpoint/2010/main" val="131892146"/>
              </p:ext>
            </p:extLst>
          </p:nvPr>
        </p:nvGraphicFramePr>
        <p:xfrm>
          <a:off x="4626634" y="62456"/>
          <a:ext cx="914400" cy="771525"/>
        </p:xfrm>
        <a:graphic>
          <a:graphicData uri="http://schemas.openxmlformats.org/presentationml/2006/ole">
            <mc:AlternateContent xmlns:mc="http://schemas.openxmlformats.org/markup-compatibility/2006">
              <mc:Choice xmlns:v="urn:schemas-microsoft-com:vml" Requires="v">
                <p:oleObj spid="_x0000_s5485"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4626634" y="62456"/>
                        <a:ext cx="914400" cy="771525"/>
                      </a:xfrm>
                      <a:prstGeom prst="rect">
                        <a:avLst/>
                      </a:prstGeom>
                    </p:spPr>
                  </p:pic>
                </p:oleObj>
              </mc:Fallback>
            </mc:AlternateContent>
          </a:graphicData>
        </a:graphic>
      </p:graphicFrame>
      <p:sp>
        <p:nvSpPr>
          <p:cNvPr id="8" name="TextBox 7"/>
          <p:cNvSpPr txBox="1"/>
          <p:nvPr/>
        </p:nvSpPr>
        <p:spPr>
          <a:xfrm>
            <a:off x="266815" y="5962650"/>
            <a:ext cx="3668505" cy="369332"/>
          </a:xfrm>
          <a:prstGeom prst="rect">
            <a:avLst/>
          </a:prstGeom>
          <a:noFill/>
        </p:spPr>
        <p:txBody>
          <a:bodyPr wrap="none" rtlCol="0">
            <a:spAutoFit/>
          </a:bodyPr>
          <a:lstStyle/>
          <a:p>
            <a:r>
              <a:rPr lang="en-US" smtClean="0">
                <a:latin typeface="Times New Roman" pitchFamily="18" charset="0"/>
                <a:cs typeface="Times New Roman" pitchFamily="18" charset="0"/>
              </a:rPr>
              <a:t>(?) Process improve abnormal in FAI</a:t>
            </a:r>
            <a:endParaRPr lang="en-US">
              <a:latin typeface="Times New Roman" pitchFamily="18" charset="0"/>
              <a:cs typeface="Times New Roman" pitchFamily="18" charset="0"/>
            </a:endParaRPr>
          </a:p>
        </p:txBody>
      </p:sp>
      <p:grpSp>
        <p:nvGrpSpPr>
          <p:cNvPr id="13" name="Group 12"/>
          <p:cNvGrpSpPr/>
          <p:nvPr/>
        </p:nvGrpSpPr>
        <p:grpSpPr>
          <a:xfrm>
            <a:off x="7124700" y="2917186"/>
            <a:ext cx="4016713" cy="2609850"/>
            <a:chOff x="7032287" y="2543175"/>
            <a:chExt cx="4016713" cy="2609850"/>
          </a:xfrm>
        </p:grpSpPr>
        <p:sp>
          <p:nvSpPr>
            <p:cNvPr id="2" name="TextBox 1"/>
            <p:cNvSpPr txBox="1"/>
            <p:nvPr/>
          </p:nvSpPr>
          <p:spPr>
            <a:xfrm>
              <a:off x="7235102" y="3147528"/>
              <a:ext cx="675185" cy="323165"/>
            </a:xfrm>
            <a:prstGeom prst="rect">
              <a:avLst/>
            </a:prstGeom>
            <a:noFill/>
          </p:spPr>
          <p:txBody>
            <a:bodyPr wrap="none" rtlCol="0">
              <a:spAutoFit/>
            </a:bodyPr>
            <a:lstStyle/>
            <a:p>
              <a:r>
                <a:rPr lang="en-US" sz="1500" smtClean="0">
                  <a:latin typeface="Times New Roman" pitchFamily="18" charset="0"/>
                  <a:cs typeface="Times New Roman" pitchFamily="18" charset="0"/>
                </a:rPr>
                <a:t>Check</a:t>
              </a:r>
              <a:endParaRPr lang="en-US" sz="1500">
                <a:latin typeface="Times New Roman" pitchFamily="18" charset="0"/>
                <a:cs typeface="Times New Roman" pitchFamily="18" charset="0"/>
              </a:endParaRPr>
            </a:p>
          </p:txBody>
        </p:sp>
        <p:sp>
          <p:nvSpPr>
            <p:cNvPr id="3" name="Oval 2"/>
            <p:cNvSpPr/>
            <p:nvPr/>
          </p:nvSpPr>
          <p:spPr>
            <a:xfrm>
              <a:off x="9134475" y="2997840"/>
              <a:ext cx="1412537" cy="6445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Choose Confirmer</a:t>
              </a:r>
              <a:endParaRPr lang="en-US" sz="1500">
                <a:latin typeface="Times New Roman" pitchFamily="18" charset="0"/>
                <a:cs typeface="Times New Roman" pitchFamily="18" charset="0"/>
              </a:endParaRPr>
            </a:p>
          </p:txBody>
        </p:sp>
        <p:sp>
          <p:nvSpPr>
            <p:cNvPr id="10" name="TextBox 9"/>
            <p:cNvSpPr txBox="1"/>
            <p:nvPr/>
          </p:nvSpPr>
          <p:spPr>
            <a:xfrm>
              <a:off x="7041812" y="4424945"/>
              <a:ext cx="984565" cy="323165"/>
            </a:xfrm>
            <a:prstGeom prst="rect">
              <a:avLst/>
            </a:prstGeom>
            <a:noFill/>
          </p:spPr>
          <p:txBody>
            <a:bodyPr wrap="none" rtlCol="0">
              <a:spAutoFit/>
            </a:bodyPr>
            <a:lstStyle/>
            <a:p>
              <a:r>
                <a:rPr lang="en-US" sz="1500" smtClean="0">
                  <a:latin typeface="Times New Roman" pitchFamily="18" charset="0"/>
                  <a:cs typeface="Times New Roman" pitchFamily="18" charset="0"/>
                </a:rPr>
                <a:t>Confirmer</a:t>
              </a:r>
              <a:endParaRPr lang="en-US" sz="1500">
                <a:latin typeface="Times New Roman" pitchFamily="18" charset="0"/>
                <a:cs typeface="Times New Roman" pitchFamily="18" charset="0"/>
              </a:endParaRPr>
            </a:p>
          </p:txBody>
        </p:sp>
        <p:sp>
          <p:nvSpPr>
            <p:cNvPr id="11" name="Oval 10"/>
            <p:cNvSpPr/>
            <p:nvPr/>
          </p:nvSpPr>
          <p:spPr>
            <a:xfrm>
              <a:off x="9134476" y="4274189"/>
              <a:ext cx="1412536" cy="62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Improve issue</a:t>
              </a:r>
              <a:endParaRPr lang="en-US" sz="1500">
                <a:latin typeface="Times New Roman" pitchFamily="18" charset="0"/>
                <a:cs typeface="Times New Roman" pitchFamily="18" charset="0"/>
              </a:endParaRPr>
            </a:p>
          </p:txBody>
        </p:sp>
        <p:cxnSp>
          <p:nvCxnSpPr>
            <p:cNvPr id="12" name="Straight Arrow Connector 11"/>
            <p:cNvCxnSpPr/>
            <p:nvPr/>
          </p:nvCxnSpPr>
          <p:spPr>
            <a:xfrm>
              <a:off x="8026377" y="3309110"/>
              <a:ext cx="10069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026377" y="4571412"/>
              <a:ext cx="10069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572694" y="3575762"/>
              <a:ext cx="1761806" cy="784451"/>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rot="20028098">
              <a:off x="7934469" y="3682208"/>
              <a:ext cx="1181115" cy="472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smtClean="0">
                  <a:latin typeface="Times New Roman" pitchFamily="18" charset="0"/>
                  <a:cs typeface="Times New Roman" pitchFamily="18" charset="0"/>
                </a:rPr>
                <a:t>Notify</a:t>
              </a:r>
              <a:endParaRPr lang="en-US" sz="1500">
                <a:latin typeface="Times New Roman" pitchFamily="18" charset="0"/>
                <a:cs typeface="Times New Roman" pitchFamily="18" charset="0"/>
              </a:endParaRPr>
            </a:p>
          </p:txBody>
        </p:sp>
        <p:sp>
          <p:nvSpPr>
            <p:cNvPr id="9" name="Rectangle 8"/>
            <p:cNvSpPr/>
            <p:nvPr/>
          </p:nvSpPr>
          <p:spPr>
            <a:xfrm>
              <a:off x="7032287" y="2543175"/>
              <a:ext cx="4016713" cy="2609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u="sng" smtClean="0">
                  <a:solidFill>
                    <a:schemeClr val="tx1"/>
                  </a:solidFill>
                  <a:latin typeface="Times New Roman" pitchFamily="18" charset="0"/>
                  <a:cs typeface="Times New Roman" pitchFamily="18" charset="0"/>
                </a:rPr>
                <a:t>Current</a:t>
              </a:r>
              <a:endParaRPr lang="en-US" u="sng">
                <a:solidFill>
                  <a:schemeClr val="tx1"/>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6575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81437" y="786883"/>
            <a:ext cx="9990697" cy="771525"/>
            <a:chOff x="172478" y="771525"/>
            <a:chExt cx="9990697" cy="771525"/>
          </a:xfrm>
        </p:grpSpPr>
        <p:sp>
          <p:nvSpPr>
            <p:cNvPr id="5" name="Rounded Rectangle 4"/>
            <p:cNvSpPr/>
            <p:nvPr/>
          </p:nvSpPr>
          <p:spPr>
            <a:xfrm>
              <a:off x="172478" y="771525"/>
              <a:ext cx="9990697"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Rectangle 5"/>
            <p:cNvSpPr/>
            <p:nvPr/>
          </p:nvSpPr>
          <p:spPr>
            <a:xfrm>
              <a:off x="809624" y="890587"/>
              <a:ext cx="1762125"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latin typeface="Times New Roman" pitchFamily="18" charset="0"/>
                  <a:cs typeface="Times New Roman" pitchFamily="18" charset="0"/>
                </a:rPr>
                <a:t>SMT</a:t>
              </a:r>
            </a:p>
            <a:p>
              <a:pPr algn="ctr"/>
              <a:r>
                <a:rPr lang="en-US" sz="1000" smtClean="0">
                  <a:latin typeface="Times New Roman" pitchFamily="18" charset="0"/>
                  <a:cs typeface="Times New Roman" pitchFamily="18" charset="0"/>
                </a:rPr>
                <a:t>(</a:t>
              </a:r>
              <a:r>
                <a:rPr lang="en-US" sz="1000">
                  <a:latin typeface="Times New Roman" pitchFamily="18" charset="0"/>
                  <a:cs typeface="Times New Roman" pitchFamily="18" charset="0"/>
                </a:rPr>
                <a:t>FM3NVA037005E</a:t>
              </a:r>
              <a:r>
                <a:rPr lang="en-US" sz="1000" smtClean="0">
                  <a:latin typeface="Times New Roman" pitchFamily="18" charset="0"/>
                  <a:cs typeface="Times New Roman" pitchFamily="18" charset="0"/>
                </a:rPr>
                <a:t>)</a:t>
              </a:r>
              <a:endParaRPr lang="en-US" sz="1000">
                <a:latin typeface="Times New Roman" pitchFamily="18" charset="0"/>
                <a:cs typeface="Times New Roman" pitchFamily="18" charset="0"/>
              </a:endParaRPr>
            </a:p>
          </p:txBody>
        </p:sp>
        <p:sp>
          <p:nvSpPr>
            <p:cNvPr id="7" name="Rectangle 6"/>
            <p:cNvSpPr/>
            <p:nvPr/>
          </p:nvSpPr>
          <p:spPr>
            <a:xfrm>
              <a:off x="4298412" y="890587"/>
              <a:ext cx="1762125"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latin typeface="Times New Roman" pitchFamily="18" charset="0"/>
                  <a:cs typeface="Times New Roman" pitchFamily="18" charset="0"/>
                </a:rPr>
                <a:t>PTH</a:t>
              </a:r>
            </a:p>
            <a:p>
              <a:pPr algn="ctr"/>
              <a:r>
                <a:rPr lang="en-US" sz="1000" smtClean="0">
                  <a:latin typeface="Times New Roman" pitchFamily="18" charset="0"/>
                  <a:cs typeface="Times New Roman" pitchFamily="18" charset="0"/>
                </a:rPr>
                <a:t>(FM3NVA037006F)</a:t>
              </a:r>
              <a:endParaRPr lang="en-US" sz="1000">
                <a:latin typeface="Times New Roman" pitchFamily="18" charset="0"/>
                <a:cs typeface="Times New Roman" pitchFamily="18" charset="0"/>
              </a:endParaRPr>
            </a:p>
          </p:txBody>
        </p:sp>
        <p:sp>
          <p:nvSpPr>
            <p:cNvPr id="8" name="Rectangle 7"/>
            <p:cNvSpPr/>
            <p:nvPr/>
          </p:nvSpPr>
          <p:spPr>
            <a:xfrm>
              <a:off x="7787201" y="890587"/>
              <a:ext cx="1762125"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latin typeface="Times New Roman" pitchFamily="18" charset="0"/>
                  <a:cs typeface="Times New Roman" pitchFamily="18" charset="0"/>
                </a:rPr>
                <a:t>SI</a:t>
              </a:r>
            </a:p>
            <a:p>
              <a:pPr algn="ctr"/>
              <a:r>
                <a:rPr lang="en-US" sz="1000" smtClean="0">
                  <a:latin typeface="Times New Roman" pitchFamily="18" charset="0"/>
                  <a:cs typeface="Times New Roman" pitchFamily="18" charset="0"/>
                </a:rPr>
                <a:t>(</a:t>
              </a:r>
              <a:r>
                <a:rPr lang="en-US" sz="1000">
                  <a:latin typeface="Times New Roman" pitchFamily="18" charset="0"/>
                  <a:cs typeface="Times New Roman" pitchFamily="18" charset="0"/>
                </a:rPr>
                <a:t>FM3NVA037015C</a:t>
              </a:r>
              <a:r>
                <a:rPr lang="en-US" sz="1000" smtClean="0">
                  <a:latin typeface="Times New Roman" pitchFamily="18" charset="0"/>
                  <a:cs typeface="Times New Roman" pitchFamily="18" charset="0"/>
                </a:rPr>
                <a:t>)</a:t>
              </a:r>
              <a:endParaRPr lang="en-US" sz="1000">
                <a:latin typeface="Times New Roman" pitchFamily="18" charset="0"/>
                <a:cs typeface="Times New Roman" pitchFamily="18" charset="0"/>
              </a:endParaRPr>
            </a:p>
          </p:txBody>
        </p:sp>
        <p:sp>
          <p:nvSpPr>
            <p:cNvPr id="9" name="Right Arrow 8"/>
            <p:cNvSpPr/>
            <p:nvPr/>
          </p:nvSpPr>
          <p:spPr>
            <a:xfrm>
              <a:off x="3144568" y="1047750"/>
              <a:ext cx="581025" cy="1905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10" name="Right Arrow 9"/>
            <p:cNvSpPr/>
            <p:nvPr/>
          </p:nvSpPr>
          <p:spPr>
            <a:xfrm>
              <a:off x="6633356" y="1047750"/>
              <a:ext cx="581025" cy="1905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Times New Roman" pitchFamily="18" charset="0"/>
                <a:cs typeface="Times New Roman" pitchFamily="18" charset="0"/>
              </a:endParaRPr>
            </a:p>
          </p:txBody>
        </p:sp>
      </p:grpSp>
      <p:grpSp>
        <p:nvGrpSpPr>
          <p:cNvPr id="26" name="Group 25"/>
          <p:cNvGrpSpPr/>
          <p:nvPr/>
        </p:nvGrpSpPr>
        <p:grpSpPr>
          <a:xfrm>
            <a:off x="1381439" y="4829174"/>
            <a:ext cx="9990697" cy="771525"/>
            <a:chOff x="1357597" y="2219324"/>
            <a:chExt cx="9990697" cy="771525"/>
          </a:xfrm>
        </p:grpSpPr>
        <p:sp>
          <p:nvSpPr>
            <p:cNvPr id="12" name="Rounded Rectangle 11"/>
            <p:cNvSpPr/>
            <p:nvPr/>
          </p:nvSpPr>
          <p:spPr>
            <a:xfrm>
              <a:off x="1357597" y="2219324"/>
              <a:ext cx="9990697"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3" name="Rectangle 12"/>
            <p:cNvSpPr/>
            <p:nvPr/>
          </p:nvSpPr>
          <p:spPr>
            <a:xfrm>
              <a:off x="1600199" y="2371725"/>
              <a:ext cx="1171575"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Weibao</a:t>
              </a:r>
              <a:endParaRPr lang="en-US" sz="1500">
                <a:solidFill>
                  <a:schemeClr val="tx1"/>
                </a:solidFill>
                <a:latin typeface="Times New Roman" pitchFamily="18" charset="0"/>
                <a:cs typeface="Times New Roman" pitchFamily="18" charset="0"/>
              </a:endParaRPr>
            </a:p>
          </p:txBody>
        </p:sp>
        <p:sp>
          <p:nvSpPr>
            <p:cNvPr id="15" name="Rectangle 14"/>
            <p:cNvSpPr/>
            <p:nvPr/>
          </p:nvSpPr>
          <p:spPr>
            <a:xfrm>
              <a:off x="3442569" y="2371725"/>
              <a:ext cx="1390651"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NPI</a:t>
              </a:r>
            </a:p>
            <a:p>
              <a:pPr algn="ctr"/>
              <a:r>
                <a:rPr lang="en-US" sz="1000" smtClean="0">
                  <a:solidFill>
                    <a:schemeClr val="tx1"/>
                  </a:solidFill>
                  <a:latin typeface="Times New Roman" pitchFamily="18" charset="0"/>
                  <a:cs typeface="Times New Roman" pitchFamily="18" charset="0"/>
                </a:rPr>
                <a:t>(ME-PD-QA-PM-TE)</a:t>
              </a:r>
              <a:endParaRPr lang="en-US" sz="1000">
                <a:solidFill>
                  <a:schemeClr val="tx1"/>
                </a:solidFill>
                <a:latin typeface="Times New Roman" pitchFamily="18" charset="0"/>
                <a:cs typeface="Times New Roman" pitchFamily="18" charset="0"/>
              </a:endParaRPr>
            </a:p>
          </p:txBody>
        </p:sp>
        <p:sp>
          <p:nvSpPr>
            <p:cNvPr id="16" name="Rectangle 15"/>
            <p:cNvSpPr/>
            <p:nvPr/>
          </p:nvSpPr>
          <p:spPr>
            <a:xfrm>
              <a:off x="5504015" y="2386011"/>
              <a:ext cx="1390651"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MP</a:t>
              </a:r>
            </a:p>
            <a:p>
              <a:pPr algn="ctr"/>
              <a:r>
                <a:rPr lang="en-US" sz="1000" smtClean="0">
                  <a:solidFill>
                    <a:schemeClr val="tx1"/>
                  </a:solidFill>
                  <a:latin typeface="Times New Roman" pitchFamily="18" charset="0"/>
                  <a:cs typeface="Times New Roman" pitchFamily="18" charset="0"/>
                </a:rPr>
                <a:t>(ME-QA)</a:t>
              </a:r>
            </a:p>
          </p:txBody>
        </p:sp>
        <p:sp>
          <p:nvSpPr>
            <p:cNvPr id="17" name="Rectangle 16"/>
            <p:cNvSpPr/>
            <p:nvPr/>
          </p:nvSpPr>
          <p:spPr>
            <a:xfrm>
              <a:off x="7565461" y="2371725"/>
              <a:ext cx="1390651"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Control Run</a:t>
              </a:r>
            </a:p>
            <a:p>
              <a:pPr algn="ctr"/>
              <a:r>
                <a:rPr lang="en-US" sz="1100">
                  <a:solidFill>
                    <a:schemeClr val="tx1"/>
                  </a:solidFill>
                  <a:latin typeface="Times New Roman" pitchFamily="18" charset="0"/>
                  <a:cs typeface="Times New Roman" pitchFamily="18" charset="0"/>
                </a:rPr>
                <a:t>(ME-QA</a:t>
              </a:r>
              <a:r>
                <a:rPr lang="en-US" sz="1100" smtClean="0">
                  <a:solidFill>
                    <a:schemeClr val="tx1"/>
                  </a:solidFill>
                  <a:latin typeface="Times New Roman" pitchFamily="18" charset="0"/>
                  <a:cs typeface="Times New Roman" pitchFamily="18" charset="0"/>
                </a:rPr>
                <a:t>)</a:t>
              </a:r>
              <a:endParaRPr lang="en-US" sz="1100">
                <a:solidFill>
                  <a:schemeClr val="tx1"/>
                </a:solidFill>
                <a:latin typeface="Times New Roman" pitchFamily="18" charset="0"/>
                <a:cs typeface="Times New Roman" pitchFamily="18" charset="0"/>
              </a:endParaRPr>
            </a:p>
          </p:txBody>
        </p:sp>
        <p:sp>
          <p:nvSpPr>
            <p:cNvPr id="18" name="Rectangle 17"/>
            <p:cNvSpPr/>
            <p:nvPr/>
          </p:nvSpPr>
          <p:spPr>
            <a:xfrm>
              <a:off x="9626908" y="2371725"/>
              <a:ext cx="1390651"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Deviation</a:t>
              </a:r>
            </a:p>
            <a:p>
              <a:pPr algn="ctr"/>
              <a:r>
                <a:rPr lang="en-US" sz="1100">
                  <a:solidFill>
                    <a:schemeClr val="tx1"/>
                  </a:solidFill>
                  <a:latin typeface="Times New Roman" pitchFamily="18" charset="0"/>
                  <a:cs typeface="Times New Roman" pitchFamily="18" charset="0"/>
                </a:rPr>
                <a:t>(ME-QA</a:t>
              </a:r>
              <a:r>
                <a:rPr lang="en-US" sz="1100" smtClean="0">
                  <a:solidFill>
                    <a:schemeClr val="tx1"/>
                  </a:solidFill>
                  <a:latin typeface="Times New Roman" pitchFamily="18" charset="0"/>
                  <a:cs typeface="Times New Roman" pitchFamily="18" charset="0"/>
                </a:rPr>
                <a:t>)</a:t>
              </a:r>
              <a:endParaRPr lang="en-US" sz="1100">
                <a:solidFill>
                  <a:schemeClr val="tx1"/>
                </a:solidFill>
                <a:latin typeface="Times New Roman" pitchFamily="18" charset="0"/>
                <a:cs typeface="Times New Roman" pitchFamily="18" charset="0"/>
              </a:endParaRPr>
            </a:p>
          </p:txBody>
        </p:sp>
      </p:grpSp>
      <p:grpSp>
        <p:nvGrpSpPr>
          <p:cNvPr id="25" name="Group 24"/>
          <p:cNvGrpSpPr/>
          <p:nvPr/>
        </p:nvGrpSpPr>
        <p:grpSpPr>
          <a:xfrm>
            <a:off x="1393084" y="3019421"/>
            <a:ext cx="9990697" cy="771525"/>
            <a:chOff x="1357596" y="3514724"/>
            <a:chExt cx="9990697" cy="771525"/>
          </a:xfrm>
        </p:grpSpPr>
        <p:sp>
          <p:nvSpPr>
            <p:cNvPr id="19" name="Rounded Rectangle 18"/>
            <p:cNvSpPr/>
            <p:nvPr/>
          </p:nvSpPr>
          <p:spPr>
            <a:xfrm>
              <a:off x="1357596" y="3514724"/>
              <a:ext cx="9990697"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0" name="Rectangle 19"/>
            <p:cNvSpPr/>
            <p:nvPr/>
          </p:nvSpPr>
          <p:spPr>
            <a:xfrm>
              <a:off x="1600197" y="3681411"/>
              <a:ext cx="1171575"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Machine</a:t>
              </a:r>
              <a:endParaRPr lang="en-US" sz="1500">
                <a:solidFill>
                  <a:schemeClr val="tx1"/>
                </a:solidFill>
                <a:latin typeface="Times New Roman" pitchFamily="18" charset="0"/>
                <a:cs typeface="Times New Roman" pitchFamily="18" charset="0"/>
              </a:endParaRPr>
            </a:p>
          </p:txBody>
        </p:sp>
        <p:sp>
          <p:nvSpPr>
            <p:cNvPr id="21" name="Rectangle 20"/>
            <p:cNvSpPr/>
            <p:nvPr/>
          </p:nvSpPr>
          <p:spPr>
            <a:xfrm>
              <a:off x="3661644" y="3681411"/>
              <a:ext cx="1171575"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500" smtClean="0">
                  <a:solidFill>
                    <a:schemeClr val="tx1"/>
                  </a:solidFill>
                  <a:latin typeface="Times New Roman" pitchFamily="18" charset="0"/>
                  <a:cs typeface="Times New Roman" pitchFamily="18" charset="0"/>
                </a:rPr>
                <a:t>ECN/Dev</a:t>
              </a:r>
              <a:endParaRPr lang="en-US" sz="1500">
                <a:solidFill>
                  <a:schemeClr val="tx1"/>
                </a:solidFill>
                <a:latin typeface="Times New Roman" pitchFamily="18" charset="0"/>
                <a:cs typeface="Times New Roman" pitchFamily="18" charset="0"/>
              </a:endParaRPr>
            </a:p>
          </p:txBody>
        </p:sp>
        <p:sp>
          <p:nvSpPr>
            <p:cNvPr id="22" name="Rectangle 21"/>
            <p:cNvSpPr/>
            <p:nvPr/>
          </p:nvSpPr>
          <p:spPr>
            <a:xfrm>
              <a:off x="5723091" y="3681411"/>
              <a:ext cx="1171575"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Material</a:t>
              </a:r>
              <a:endParaRPr lang="en-US" sz="1500">
                <a:solidFill>
                  <a:schemeClr val="tx1"/>
                </a:solidFill>
                <a:latin typeface="Times New Roman" pitchFamily="18" charset="0"/>
                <a:cs typeface="Times New Roman" pitchFamily="18" charset="0"/>
              </a:endParaRPr>
            </a:p>
          </p:txBody>
        </p:sp>
        <p:sp>
          <p:nvSpPr>
            <p:cNvPr id="23" name="Rectangle 22"/>
            <p:cNvSpPr/>
            <p:nvPr/>
          </p:nvSpPr>
          <p:spPr>
            <a:xfrm>
              <a:off x="7784538" y="3681411"/>
              <a:ext cx="1171575"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WO</a:t>
              </a:r>
              <a:endParaRPr lang="en-US" sz="1500">
                <a:solidFill>
                  <a:schemeClr val="tx1"/>
                </a:solidFill>
                <a:latin typeface="Times New Roman" pitchFamily="18" charset="0"/>
                <a:cs typeface="Times New Roman" pitchFamily="18" charset="0"/>
              </a:endParaRPr>
            </a:p>
          </p:txBody>
        </p:sp>
        <p:sp>
          <p:nvSpPr>
            <p:cNvPr id="24" name="Rectangle 23"/>
            <p:cNvSpPr/>
            <p:nvPr/>
          </p:nvSpPr>
          <p:spPr>
            <a:xfrm>
              <a:off x="9845984" y="3681411"/>
              <a:ext cx="1171575" cy="4381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chemeClr val="tx1"/>
                  </a:solidFill>
                  <a:latin typeface="Times New Roman" pitchFamily="18" charset="0"/>
                  <a:cs typeface="Times New Roman" pitchFamily="18" charset="0"/>
                </a:rPr>
                <a:t>Shift</a:t>
              </a:r>
              <a:endParaRPr lang="en-US" sz="1500">
                <a:solidFill>
                  <a:schemeClr val="tx1"/>
                </a:solidFill>
                <a:latin typeface="Times New Roman" pitchFamily="18" charset="0"/>
                <a:cs typeface="Times New Roman" pitchFamily="18" charset="0"/>
              </a:endParaRPr>
            </a:p>
          </p:txBody>
        </p:sp>
      </p:grpSp>
      <p:sp>
        <p:nvSpPr>
          <p:cNvPr id="27" name="TextBox 26"/>
          <p:cNvSpPr txBox="1"/>
          <p:nvPr/>
        </p:nvSpPr>
        <p:spPr>
          <a:xfrm>
            <a:off x="396516" y="973692"/>
            <a:ext cx="697692" cy="369332"/>
          </a:xfrm>
          <a:prstGeom prst="rect">
            <a:avLst/>
          </a:prstGeom>
          <a:noFill/>
        </p:spPr>
        <p:txBody>
          <a:bodyPr wrap="none" rtlCol="0">
            <a:spAutoFit/>
          </a:bodyPr>
          <a:lstStyle/>
          <a:p>
            <a:r>
              <a:rPr lang="en-US" smtClean="0">
                <a:latin typeface="Times New Roman" pitchFamily="18" charset="0"/>
                <a:cs typeface="Times New Roman" pitchFamily="18" charset="0"/>
              </a:rPr>
              <a:t>Stage</a:t>
            </a:r>
            <a:endParaRPr lang="en-US">
              <a:latin typeface="Times New Roman" pitchFamily="18" charset="0"/>
              <a:cs typeface="Times New Roman" pitchFamily="18" charset="0"/>
            </a:endParaRPr>
          </a:p>
        </p:txBody>
      </p:sp>
      <p:sp>
        <p:nvSpPr>
          <p:cNvPr id="28" name="TextBox 27"/>
          <p:cNvSpPr txBox="1"/>
          <p:nvPr/>
        </p:nvSpPr>
        <p:spPr>
          <a:xfrm>
            <a:off x="285398" y="5030270"/>
            <a:ext cx="919932" cy="369332"/>
          </a:xfrm>
          <a:prstGeom prst="rect">
            <a:avLst/>
          </a:prstGeom>
          <a:noFill/>
        </p:spPr>
        <p:txBody>
          <a:bodyPr wrap="none" rtlCol="0">
            <a:spAutoFit/>
          </a:bodyPr>
          <a:lstStyle/>
          <a:p>
            <a:r>
              <a:rPr lang="en-US" smtClean="0">
                <a:latin typeface="Times New Roman" pitchFamily="18" charset="0"/>
                <a:cs typeface="Times New Roman" pitchFamily="18" charset="0"/>
              </a:rPr>
              <a:t>Product</a:t>
            </a:r>
            <a:endParaRPr lang="en-US">
              <a:latin typeface="Times New Roman" pitchFamily="18" charset="0"/>
              <a:cs typeface="Times New Roman" pitchFamily="18" charset="0"/>
            </a:endParaRPr>
          </a:p>
        </p:txBody>
      </p:sp>
      <p:sp>
        <p:nvSpPr>
          <p:cNvPr id="29" name="TextBox 28"/>
          <p:cNvSpPr txBox="1"/>
          <p:nvPr/>
        </p:nvSpPr>
        <p:spPr>
          <a:xfrm>
            <a:off x="422198" y="3220518"/>
            <a:ext cx="646331" cy="369332"/>
          </a:xfrm>
          <a:prstGeom prst="rect">
            <a:avLst/>
          </a:prstGeom>
          <a:noFill/>
        </p:spPr>
        <p:txBody>
          <a:bodyPr wrap="none" rtlCol="0">
            <a:spAutoFit/>
          </a:bodyPr>
          <a:lstStyle/>
          <a:p>
            <a:r>
              <a:rPr lang="en-US" smtClean="0">
                <a:latin typeface="Times New Roman" pitchFamily="18" charset="0"/>
                <a:cs typeface="Times New Roman" pitchFamily="18" charset="0"/>
              </a:rPr>
              <a:t>Infor</a:t>
            </a:r>
            <a:endParaRPr lang="en-US">
              <a:latin typeface="Times New Roman" pitchFamily="18" charset="0"/>
              <a:cs typeface="Times New Roman" pitchFamily="18" charset="0"/>
            </a:endParaRPr>
          </a:p>
        </p:txBody>
      </p:sp>
      <p:sp>
        <p:nvSpPr>
          <p:cNvPr id="33" name="Snip Diagonal Corner Rectangle 32"/>
          <p:cNvSpPr/>
          <p:nvPr/>
        </p:nvSpPr>
        <p:spPr>
          <a:xfrm>
            <a:off x="2495443" y="5819775"/>
            <a:ext cx="1858088" cy="438150"/>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smtClean="0">
                <a:latin typeface="Times New Roman" pitchFamily="18" charset="0"/>
                <a:cs typeface="Times New Roman" pitchFamily="18" charset="0"/>
              </a:rPr>
              <a:t>Comfirm Process</a:t>
            </a:r>
            <a:endParaRPr lang="en-US" sz="1500">
              <a:latin typeface="Times New Roman" pitchFamily="18" charset="0"/>
              <a:cs typeface="Times New Roman" pitchFamily="18" charset="0"/>
            </a:endParaRPr>
          </a:p>
        </p:txBody>
      </p:sp>
      <p:cxnSp>
        <p:nvCxnSpPr>
          <p:cNvPr id="35" name="Elbow Connector 34"/>
          <p:cNvCxnSpPr/>
          <p:nvPr/>
        </p:nvCxnSpPr>
        <p:spPr>
          <a:xfrm rot="16200000" flipH="1">
            <a:off x="1858944" y="5434964"/>
            <a:ext cx="365760" cy="822960"/>
          </a:xfrm>
          <a:prstGeom prst="bentConnector2">
            <a:avLst/>
          </a:prstGeom>
          <a:ln>
            <a:tailEnd type="arrow"/>
          </a:ln>
        </p:spPr>
        <p:style>
          <a:lnRef idx="3">
            <a:schemeClr val="accent6"/>
          </a:lnRef>
          <a:fillRef idx="0">
            <a:schemeClr val="accent6"/>
          </a:fillRef>
          <a:effectRef idx="2">
            <a:schemeClr val="accent6"/>
          </a:effectRef>
          <a:fontRef idx="minor">
            <a:schemeClr val="tx1"/>
          </a:fontRef>
        </p:style>
      </p:cxnSp>
      <p:grpSp>
        <p:nvGrpSpPr>
          <p:cNvPr id="43" name="Group 42"/>
          <p:cNvGrpSpPr/>
          <p:nvPr/>
        </p:nvGrpSpPr>
        <p:grpSpPr>
          <a:xfrm>
            <a:off x="8994259" y="1550788"/>
            <a:ext cx="2202847" cy="1258697"/>
            <a:chOff x="9062839" y="1558408"/>
            <a:chExt cx="2202847" cy="1258697"/>
          </a:xfrm>
        </p:grpSpPr>
        <p:sp>
          <p:nvSpPr>
            <p:cNvPr id="36" name="Rectangle 35"/>
            <p:cNvSpPr/>
            <p:nvPr/>
          </p:nvSpPr>
          <p:spPr>
            <a:xfrm>
              <a:off x="9062839" y="1558408"/>
              <a:ext cx="2202847" cy="261610"/>
            </a:xfrm>
            <a:prstGeom prst="rect">
              <a:avLst/>
            </a:prstGeom>
          </p:spPr>
          <p:txBody>
            <a:bodyPr wrap="none">
              <a:spAutoFit/>
            </a:bodyPr>
            <a:lstStyle/>
            <a:p>
              <a:r>
                <a:rPr lang="zh-TW" altLang="en-US" sz="1100" smtClean="0">
                  <a:latin typeface="Times New Roman" pitchFamily="18" charset="0"/>
                  <a:cs typeface="Times New Roman" pitchFamily="18" charset="0"/>
                </a:rPr>
                <a:t>物料及傳送帶 </a:t>
              </a:r>
              <a:r>
                <a:rPr lang="en-US" altLang="zh-TW" sz="1100" smtClean="0">
                  <a:latin typeface="Times New Roman" pitchFamily="18" charset="0"/>
                  <a:cs typeface="Times New Roman" pitchFamily="18" charset="0"/>
                </a:rPr>
                <a:t>V</a:t>
              </a:r>
              <a:r>
                <a:rPr lang="vi-VN" sz="1100" smtClean="0">
                  <a:latin typeface="Times New Roman" pitchFamily="18" charset="0"/>
                  <a:cs typeface="Times New Roman" pitchFamily="18" charset="0"/>
                </a:rPr>
                <a:t>ậ</a:t>
              </a:r>
              <a:r>
                <a:rPr lang="en-US" sz="1100" smtClean="0">
                  <a:latin typeface="Times New Roman" pitchFamily="18" charset="0"/>
                  <a:cs typeface="Times New Roman" pitchFamily="18" charset="0"/>
                </a:rPr>
                <a:t>t li</a:t>
              </a:r>
              <a:r>
                <a:rPr lang="vi-VN" sz="1100" smtClean="0">
                  <a:latin typeface="Times New Roman" pitchFamily="18" charset="0"/>
                  <a:cs typeface="Times New Roman" pitchFamily="18" charset="0"/>
                </a:rPr>
                <a:t>ệu và băng tả</a:t>
              </a:r>
              <a:r>
                <a:rPr lang="en-US" sz="1100" smtClean="0">
                  <a:latin typeface="Times New Roman" pitchFamily="18" charset="0"/>
                  <a:cs typeface="Times New Roman" pitchFamily="18" charset="0"/>
                </a:rPr>
                <a:t>i </a:t>
              </a:r>
              <a:endParaRPr lang="en-US" sz="1100">
                <a:latin typeface="Times New Roman" pitchFamily="18" charset="0"/>
                <a:cs typeface="Times New Roman" pitchFamily="18" charset="0"/>
              </a:endParaRPr>
            </a:p>
          </p:txBody>
        </p:sp>
        <p:sp>
          <p:nvSpPr>
            <p:cNvPr id="37" name="Rectangle 36"/>
            <p:cNvSpPr/>
            <p:nvPr/>
          </p:nvSpPr>
          <p:spPr>
            <a:xfrm>
              <a:off x="9062839" y="1807680"/>
              <a:ext cx="1297150" cy="261610"/>
            </a:xfrm>
            <a:prstGeom prst="rect">
              <a:avLst/>
            </a:prstGeom>
          </p:spPr>
          <p:txBody>
            <a:bodyPr wrap="none">
              <a:spAutoFit/>
            </a:bodyPr>
            <a:lstStyle/>
            <a:p>
              <a:r>
                <a:rPr lang="ja-JP" altLang="en-US" sz="1100">
                  <a:latin typeface="Times New Roman" pitchFamily="18" charset="0"/>
                  <a:cs typeface="Times New Roman" pitchFamily="18" charset="0"/>
                </a:rPr>
                <a:t>離子風槍 </a:t>
              </a:r>
              <a:r>
                <a:rPr lang="en-US" sz="1100">
                  <a:latin typeface="Times New Roman" pitchFamily="18" charset="0"/>
                  <a:cs typeface="Times New Roman" pitchFamily="18" charset="0"/>
                </a:rPr>
                <a:t>Súng Ion</a:t>
              </a:r>
            </a:p>
          </p:txBody>
        </p:sp>
        <p:sp>
          <p:nvSpPr>
            <p:cNvPr id="38" name="Rectangle 37"/>
            <p:cNvSpPr/>
            <p:nvPr/>
          </p:nvSpPr>
          <p:spPr>
            <a:xfrm>
              <a:off x="9062839" y="2056952"/>
              <a:ext cx="744114" cy="261610"/>
            </a:xfrm>
            <a:prstGeom prst="rect">
              <a:avLst/>
            </a:prstGeom>
          </p:spPr>
          <p:txBody>
            <a:bodyPr wrap="none">
              <a:spAutoFit/>
            </a:bodyPr>
            <a:lstStyle/>
            <a:p>
              <a:r>
                <a:rPr lang="ja-JP" altLang="en-US" sz="1100">
                  <a:latin typeface="Times New Roman" pitchFamily="18" charset="0"/>
                  <a:cs typeface="Times New Roman" pitchFamily="18" charset="0"/>
                </a:rPr>
                <a:t>測試 </a:t>
              </a:r>
              <a:r>
                <a:rPr lang="en-US" sz="1100">
                  <a:latin typeface="Times New Roman" pitchFamily="18" charset="0"/>
                  <a:cs typeface="Times New Roman" pitchFamily="18" charset="0"/>
                </a:rPr>
                <a:t>Test</a:t>
              </a:r>
            </a:p>
          </p:txBody>
        </p:sp>
        <p:sp>
          <p:nvSpPr>
            <p:cNvPr id="39" name="Rectangle 38"/>
            <p:cNvSpPr/>
            <p:nvPr/>
          </p:nvSpPr>
          <p:spPr>
            <a:xfrm>
              <a:off x="9062839" y="2306224"/>
              <a:ext cx="971741" cy="261610"/>
            </a:xfrm>
            <a:prstGeom prst="rect">
              <a:avLst/>
            </a:prstGeom>
          </p:spPr>
          <p:txBody>
            <a:bodyPr wrap="none">
              <a:spAutoFit/>
            </a:bodyPr>
            <a:lstStyle/>
            <a:p>
              <a:r>
                <a:rPr lang="ja-JP" altLang="en-US" sz="1100">
                  <a:latin typeface="Times New Roman" pitchFamily="18" charset="0"/>
                  <a:cs typeface="Times New Roman" pitchFamily="18" charset="0"/>
                </a:rPr>
                <a:t>組立 </a:t>
              </a:r>
              <a:r>
                <a:rPr lang="en-US" sz="1100">
                  <a:latin typeface="Times New Roman" pitchFamily="18" charset="0"/>
                  <a:cs typeface="Times New Roman" pitchFamily="18" charset="0"/>
                </a:rPr>
                <a:t>L</a:t>
              </a:r>
              <a:r>
                <a:rPr lang="vi-VN" sz="1100">
                  <a:latin typeface="Times New Roman" pitchFamily="18" charset="0"/>
                  <a:cs typeface="Times New Roman" pitchFamily="18" charset="0"/>
                </a:rPr>
                <a:t>ắ</a:t>
              </a:r>
              <a:r>
                <a:rPr lang="en-US" sz="1100">
                  <a:latin typeface="Times New Roman" pitchFamily="18" charset="0"/>
                  <a:cs typeface="Times New Roman" pitchFamily="18" charset="0"/>
                </a:rPr>
                <a:t>p ráp </a:t>
              </a:r>
            </a:p>
          </p:txBody>
        </p:sp>
        <p:sp>
          <p:nvSpPr>
            <p:cNvPr id="40" name="Rectangle 39"/>
            <p:cNvSpPr/>
            <p:nvPr/>
          </p:nvSpPr>
          <p:spPr>
            <a:xfrm>
              <a:off x="9062839" y="2555495"/>
              <a:ext cx="1066318" cy="261610"/>
            </a:xfrm>
            <a:prstGeom prst="rect">
              <a:avLst/>
            </a:prstGeom>
          </p:spPr>
          <p:txBody>
            <a:bodyPr wrap="none">
              <a:spAutoFit/>
            </a:bodyPr>
            <a:lstStyle/>
            <a:p>
              <a:r>
                <a:rPr lang="ja-JP" altLang="en-US" sz="1100">
                  <a:latin typeface="Times New Roman" pitchFamily="18" charset="0"/>
                  <a:cs typeface="Times New Roman" pitchFamily="18" charset="0"/>
                </a:rPr>
                <a:t>包裝 </a:t>
              </a:r>
              <a:r>
                <a:rPr lang="en-US" sz="1100">
                  <a:latin typeface="Times New Roman" pitchFamily="18" charset="0"/>
                  <a:cs typeface="Times New Roman" pitchFamily="18" charset="0"/>
                </a:rPr>
                <a:t>Đóng gói </a:t>
              </a:r>
            </a:p>
          </p:txBody>
        </p:sp>
      </p:grpSp>
      <p:cxnSp>
        <p:nvCxnSpPr>
          <p:cNvPr id="42" name="Straight Connector 41"/>
          <p:cNvCxnSpPr/>
          <p:nvPr/>
        </p:nvCxnSpPr>
        <p:spPr>
          <a:xfrm>
            <a:off x="9005689" y="1439344"/>
            <a:ext cx="0" cy="1280160"/>
          </a:xfrm>
          <a:prstGeom prst="line">
            <a:avLst/>
          </a:prstGeom>
          <a:ln/>
        </p:spPr>
        <p:style>
          <a:lnRef idx="3">
            <a:schemeClr val="accent2"/>
          </a:lnRef>
          <a:fillRef idx="0">
            <a:schemeClr val="accent2"/>
          </a:fillRef>
          <a:effectRef idx="2">
            <a:schemeClr val="accent2"/>
          </a:effectRef>
          <a:fontRef idx="minor">
            <a:schemeClr val="tx1"/>
          </a:fontRef>
        </p:style>
      </p:cxnSp>
      <p:grpSp>
        <p:nvGrpSpPr>
          <p:cNvPr id="50" name="Group 49"/>
          <p:cNvGrpSpPr/>
          <p:nvPr/>
        </p:nvGrpSpPr>
        <p:grpSpPr>
          <a:xfrm>
            <a:off x="5496796" y="1599698"/>
            <a:ext cx="3316934" cy="760101"/>
            <a:chOff x="5672056" y="2049278"/>
            <a:chExt cx="3316934" cy="760101"/>
          </a:xfrm>
        </p:grpSpPr>
        <p:sp>
          <p:nvSpPr>
            <p:cNvPr id="46" name="Rectangle 45"/>
            <p:cNvSpPr/>
            <p:nvPr/>
          </p:nvSpPr>
          <p:spPr>
            <a:xfrm>
              <a:off x="5672056" y="2049278"/>
              <a:ext cx="1853392" cy="261610"/>
            </a:xfrm>
            <a:prstGeom prst="rect">
              <a:avLst/>
            </a:prstGeom>
          </p:spPr>
          <p:txBody>
            <a:bodyPr wrap="none">
              <a:spAutoFit/>
            </a:bodyPr>
            <a:lstStyle/>
            <a:p>
              <a:r>
                <a:rPr lang="ja-JP" altLang="en-US" sz="1100">
                  <a:latin typeface="Times New Roman" pitchFamily="18" charset="0"/>
                  <a:cs typeface="Times New Roman" pitchFamily="18" charset="0"/>
                </a:rPr>
                <a:t>插件線</a:t>
              </a:r>
              <a:r>
                <a:rPr lang="en-US" sz="1100">
                  <a:latin typeface="Times New Roman" pitchFamily="18" charset="0"/>
                  <a:cs typeface="Times New Roman" pitchFamily="18" charset="0"/>
                </a:rPr>
                <a:t>Chuy</a:t>
              </a:r>
              <a:r>
                <a:rPr lang="vi-VN" sz="1100">
                  <a:latin typeface="Times New Roman" pitchFamily="18" charset="0"/>
                  <a:cs typeface="Times New Roman" pitchFamily="18" charset="0"/>
                </a:rPr>
                <a:t>ề</a:t>
              </a:r>
              <a:r>
                <a:rPr lang="en-US" sz="1100">
                  <a:latin typeface="Times New Roman" pitchFamily="18" charset="0"/>
                  <a:cs typeface="Times New Roman" pitchFamily="18" charset="0"/>
                </a:rPr>
                <a:t>n c</a:t>
              </a:r>
              <a:r>
                <a:rPr lang="vi-VN" sz="1100">
                  <a:latin typeface="Times New Roman" pitchFamily="18" charset="0"/>
                  <a:cs typeface="Times New Roman" pitchFamily="18" charset="0"/>
                </a:rPr>
                <a:t>ắ</a:t>
              </a:r>
              <a:r>
                <a:rPr lang="en-US" sz="1100">
                  <a:latin typeface="Times New Roman" pitchFamily="18" charset="0"/>
                  <a:cs typeface="Times New Roman" pitchFamily="18" charset="0"/>
                </a:rPr>
                <a:t>m linh ki</a:t>
              </a:r>
              <a:r>
                <a:rPr lang="vi-VN" sz="1100">
                  <a:latin typeface="Times New Roman" pitchFamily="18" charset="0"/>
                  <a:cs typeface="Times New Roman" pitchFamily="18" charset="0"/>
                </a:rPr>
                <a:t>ệ</a:t>
              </a:r>
              <a:r>
                <a:rPr lang="en-US" sz="1100">
                  <a:latin typeface="Times New Roman" pitchFamily="18" charset="0"/>
                  <a:cs typeface="Times New Roman" pitchFamily="18" charset="0"/>
                </a:rPr>
                <a:t>n</a:t>
              </a:r>
            </a:p>
          </p:txBody>
        </p:sp>
        <p:sp>
          <p:nvSpPr>
            <p:cNvPr id="47" name="Rectangle 46"/>
            <p:cNvSpPr/>
            <p:nvPr/>
          </p:nvSpPr>
          <p:spPr>
            <a:xfrm>
              <a:off x="5672056" y="2298523"/>
              <a:ext cx="2478564" cy="261610"/>
            </a:xfrm>
            <a:prstGeom prst="rect">
              <a:avLst/>
            </a:prstGeom>
          </p:spPr>
          <p:txBody>
            <a:bodyPr wrap="none">
              <a:spAutoFit/>
            </a:bodyPr>
            <a:lstStyle/>
            <a:p>
              <a:r>
                <a:rPr lang="ja-JP" altLang="en-US" sz="1100">
                  <a:latin typeface="Times New Roman" pitchFamily="18" charset="0"/>
                  <a:cs typeface="Times New Roman" pitchFamily="18" charset="0"/>
                </a:rPr>
                <a:t>助焊劑區域 </a:t>
              </a:r>
              <a:r>
                <a:rPr lang="en-US" sz="1100">
                  <a:latin typeface="Times New Roman" pitchFamily="18" charset="0"/>
                  <a:cs typeface="Times New Roman" pitchFamily="18" charset="0"/>
                </a:rPr>
                <a:t>Khu v</a:t>
              </a:r>
              <a:r>
                <a:rPr lang="vi-VN" sz="1100">
                  <a:latin typeface="Times New Roman" pitchFamily="18" charset="0"/>
                  <a:cs typeface="Times New Roman" pitchFamily="18" charset="0"/>
                </a:rPr>
                <a:t>ự</a:t>
              </a:r>
              <a:r>
                <a:rPr lang="en-US" sz="1100">
                  <a:latin typeface="Times New Roman" pitchFamily="18" charset="0"/>
                  <a:cs typeface="Times New Roman" pitchFamily="18" charset="0"/>
                </a:rPr>
                <a:t>c phun ch</a:t>
              </a:r>
              <a:r>
                <a:rPr lang="vi-VN" sz="1100">
                  <a:latin typeface="Times New Roman" pitchFamily="18" charset="0"/>
                  <a:cs typeface="Times New Roman" pitchFamily="18" charset="0"/>
                </a:rPr>
                <a:t>ấ</a:t>
              </a:r>
              <a:r>
                <a:rPr lang="en-US" sz="1100">
                  <a:latin typeface="Times New Roman" pitchFamily="18" charset="0"/>
                  <a:cs typeface="Times New Roman" pitchFamily="18" charset="0"/>
                </a:rPr>
                <a:t>t tr</a:t>
              </a:r>
              <a:r>
                <a:rPr lang="vi-VN" sz="1100">
                  <a:latin typeface="Times New Roman" pitchFamily="18" charset="0"/>
                  <a:cs typeface="Times New Roman" pitchFamily="18" charset="0"/>
                </a:rPr>
                <a:t>ợ</a:t>
              </a:r>
              <a:r>
                <a:rPr lang="en-US" sz="1100">
                  <a:latin typeface="Times New Roman" pitchFamily="18" charset="0"/>
                  <a:cs typeface="Times New Roman" pitchFamily="18" charset="0"/>
                </a:rPr>
                <a:t> </a:t>
              </a:r>
              <a:r>
                <a:rPr lang="en-US" sz="1100" smtClean="0">
                  <a:latin typeface="Times New Roman" pitchFamily="18" charset="0"/>
                  <a:cs typeface="Times New Roman" pitchFamily="18" charset="0"/>
                </a:rPr>
                <a:t>hàn</a:t>
              </a:r>
              <a:endParaRPr lang="en-US" sz="1100">
                <a:latin typeface="Times New Roman" pitchFamily="18" charset="0"/>
                <a:cs typeface="Times New Roman" pitchFamily="18" charset="0"/>
              </a:endParaRPr>
            </a:p>
          </p:txBody>
        </p:sp>
        <p:sp>
          <p:nvSpPr>
            <p:cNvPr id="49" name="Rectangle 48"/>
            <p:cNvSpPr/>
            <p:nvPr/>
          </p:nvSpPr>
          <p:spPr>
            <a:xfrm>
              <a:off x="5672056" y="2547769"/>
              <a:ext cx="3316934" cy="261610"/>
            </a:xfrm>
            <a:prstGeom prst="rect">
              <a:avLst/>
            </a:prstGeom>
          </p:spPr>
          <p:txBody>
            <a:bodyPr wrap="none">
              <a:spAutoFit/>
            </a:bodyPr>
            <a:lstStyle/>
            <a:p>
              <a:r>
                <a:rPr lang="zh-TW" altLang="en-US" sz="1100">
                  <a:latin typeface="Times New Roman" pitchFamily="18" charset="0"/>
                  <a:cs typeface="Times New Roman" pitchFamily="18" charset="0"/>
                </a:rPr>
                <a:t>確認波峰焊參數 </a:t>
              </a:r>
              <a:r>
                <a:rPr lang="en-US" altLang="zh-TW" sz="1100">
                  <a:latin typeface="Times New Roman" pitchFamily="18" charset="0"/>
                  <a:cs typeface="Times New Roman" pitchFamily="18" charset="0"/>
                </a:rPr>
                <a:t>Xác nhận tham số cài đặt lò hàn sóng</a:t>
              </a:r>
            </a:p>
          </p:txBody>
        </p:sp>
      </p:grpSp>
      <p:cxnSp>
        <p:nvCxnSpPr>
          <p:cNvPr id="51" name="Straight Connector 50"/>
          <p:cNvCxnSpPr/>
          <p:nvPr/>
        </p:nvCxnSpPr>
        <p:spPr>
          <a:xfrm>
            <a:off x="5510885" y="1431724"/>
            <a:ext cx="0" cy="128016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52" name="Straight Connector 51"/>
          <p:cNvCxnSpPr/>
          <p:nvPr/>
        </p:nvCxnSpPr>
        <p:spPr>
          <a:xfrm>
            <a:off x="2018583" y="1425799"/>
            <a:ext cx="0" cy="1280160"/>
          </a:xfrm>
          <a:prstGeom prst="line">
            <a:avLst/>
          </a:prstGeom>
          <a:ln/>
        </p:spPr>
        <p:style>
          <a:lnRef idx="3">
            <a:schemeClr val="accent2"/>
          </a:lnRef>
          <a:fillRef idx="0">
            <a:schemeClr val="accent2"/>
          </a:fillRef>
          <a:effectRef idx="2">
            <a:schemeClr val="accent2"/>
          </a:effectRef>
          <a:fontRef idx="minor">
            <a:schemeClr val="tx1"/>
          </a:fontRef>
        </p:style>
      </p:cxnSp>
      <p:grpSp>
        <p:nvGrpSpPr>
          <p:cNvPr id="62" name="Group 61"/>
          <p:cNvGrpSpPr/>
          <p:nvPr/>
        </p:nvGrpSpPr>
        <p:grpSpPr>
          <a:xfrm>
            <a:off x="2000492" y="1550788"/>
            <a:ext cx="2545890" cy="1271036"/>
            <a:chOff x="2000492" y="1550788"/>
            <a:chExt cx="2545890" cy="1271036"/>
          </a:xfrm>
        </p:grpSpPr>
        <p:sp>
          <p:nvSpPr>
            <p:cNvPr id="56" name="Rectangle 55"/>
            <p:cNvSpPr/>
            <p:nvPr/>
          </p:nvSpPr>
          <p:spPr>
            <a:xfrm>
              <a:off x="2000492" y="1550788"/>
              <a:ext cx="1912703" cy="261610"/>
            </a:xfrm>
            <a:prstGeom prst="rect">
              <a:avLst/>
            </a:prstGeom>
          </p:spPr>
          <p:txBody>
            <a:bodyPr wrap="none">
              <a:spAutoFit/>
            </a:bodyPr>
            <a:lstStyle/>
            <a:p>
              <a:r>
                <a:rPr lang="ja-JP" altLang="en-US" sz="1100">
                  <a:latin typeface="Times New Roman" pitchFamily="18" charset="0"/>
                  <a:cs typeface="Times New Roman" pitchFamily="18" charset="0"/>
                </a:rPr>
                <a:t>錫膏印刷機 </a:t>
              </a:r>
              <a:r>
                <a:rPr lang="en-US" sz="1100">
                  <a:latin typeface="Times New Roman" pitchFamily="18" charset="0"/>
                  <a:cs typeface="Times New Roman" pitchFamily="18" charset="0"/>
                </a:rPr>
                <a:t>Máy in kem thiếc</a:t>
              </a:r>
            </a:p>
          </p:txBody>
        </p:sp>
        <p:sp>
          <p:nvSpPr>
            <p:cNvPr id="57" name="Rectangle 56"/>
            <p:cNvSpPr/>
            <p:nvPr/>
          </p:nvSpPr>
          <p:spPr>
            <a:xfrm>
              <a:off x="2000492" y="1803145"/>
              <a:ext cx="1338828" cy="261610"/>
            </a:xfrm>
            <a:prstGeom prst="rect">
              <a:avLst/>
            </a:prstGeom>
          </p:spPr>
          <p:txBody>
            <a:bodyPr wrap="none">
              <a:spAutoFit/>
            </a:bodyPr>
            <a:lstStyle/>
            <a:p>
              <a:r>
                <a:rPr lang="ja-JP" altLang="en-US" sz="1100">
                  <a:latin typeface="Times New Roman" pitchFamily="18" charset="0"/>
                  <a:cs typeface="Times New Roman" pitchFamily="18" charset="0"/>
                </a:rPr>
                <a:t>高</a:t>
              </a:r>
              <a:r>
                <a:rPr lang="ja-JP" altLang="en-US" sz="1100" smtClean="0">
                  <a:latin typeface="Times New Roman" pitchFamily="18" charset="0"/>
                  <a:cs typeface="Times New Roman" pitchFamily="18" charset="0"/>
                </a:rPr>
                <a:t>速機</a:t>
              </a:r>
              <a:r>
                <a:rPr lang="en-US" sz="1100" smtClean="0">
                  <a:latin typeface="Times New Roman" pitchFamily="18" charset="0"/>
                  <a:cs typeface="Times New Roman" pitchFamily="18" charset="0"/>
                </a:rPr>
                <a:t>Máy </a:t>
              </a:r>
              <a:r>
                <a:rPr lang="en-US" sz="1100">
                  <a:latin typeface="Times New Roman" pitchFamily="18" charset="0"/>
                  <a:cs typeface="Times New Roman" pitchFamily="18" charset="0"/>
                </a:rPr>
                <a:t>cao </a:t>
              </a:r>
              <a:r>
                <a:rPr lang="en-US" sz="1100" smtClean="0">
                  <a:latin typeface="Times New Roman" pitchFamily="18" charset="0"/>
                  <a:cs typeface="Times New Roman" pitchFamily="18" charset="0"/>
                </a:rPr>
                <a:t>tốc</a:t>
              </a:r>
              <a:endParaRPr lang="en-US" sz="1100">
                <a:latin typeface="Times New Roman" pitchFamily="18" charset="0"/>
                <a:cs typeface="Times New Roman" pitchFamily="18" charset="0"/>
              </a:endParaRPr>
            </a:p>
          </p:txBody>
        </p:sp>
        <p:sp>
          <p:nvSpPr>
            <p:cNvPr id="58" name="Rectangle 57"/>
            <p:cNvSpPr/>
            <p:nvPr/>
          </p:nvSpPr>
          <p:spPr>
            <a:xfrm>
              <a:off x="2000492" y="2055502"/>
              <a:ext cx="1378904" cy="261610"/>
            </a:xfrm>
            <a:prstGeom prst="rect">
              <a:avLst/>
            </a:prstGeom>
          </p:spPr>
          <p:txBody>
            <a:bodyPr wrap="none">
              <a:spAutoFit/>
            </a:bodyPr>
            <a:lstStyle/>
            <a:p>
              <a:r>
                <a:rPr lang="ja-JP" altLang="en-US" sz="1100">
                  <a:latin typeface="Times New Roman" pitchFamily="18" charset="0"/>
                  <a:cs typeface="Times New Roman" pitchFamily="18" charset="0"/>
                </a:rPr>
                <a:t>泛用</a:t>
              </a:r>
              <a:r>
                <a:rPr lang="ja-JP" altLang="en-US" sz="1100" smtClean="0">
                  <a:latin typeface="Times New Roman" pitchFamily="18" charset="0"/>
                  <a:cs typeface="Times New Roman" pitchFamily="18" charset="0"/>
                </a:rPr>
                <a:t>機</a:t>
              </a:r>
              <a:r>
                <a:rPr lang="en-US" altLang="ja-JP" sz="1100">
                  <a:latin typeface="Times New Roman" pitchFamily="18" charset="0"/>
                  <a:cs typeface="Times New Roman" pitchFamily="18" charset="0"/>
                </a:rPr>
                <a:t> </a:t>
              </a:r>
              <a:r>
                <a:rPr lang="vi-VN" sz="1100" smtClean="0">
                  <a:latin typeface="Times New Roman" pitchFamily="18" charset="0"/>
                  <a:cs typeface="Times New Roman" pitchFamily="18" charset="0"/>
                </a:rPr>
                <a:t>Máy </a:t>
              </a:r>
              <a:r>
                <a:rPr lang="vi-VN" sz="1100">
                  <a:latin typeface="Times New Roman" pitchFamily="18" charset="0"/>
                  <a:cs typeface="Times New Roman" pitchFamily="18" charset="0"/>
                </a:rPr>
                <a:t>đa năng</a:t>
              </a:r>
              <a:endParaRPr lang="en-US" sz="1100">
                <a:latin typeface="Times New Roman" pitchFamily="18" charset="0"/>
                <a:cs typeface="Times New Roman" pitchFamily="18" charset="0"/>
              </a:endParaRPr>
            </a:p>
          </p:txBody>
        </p:sp>
        <p:sp>
          <p:nvSpPr>
            <p:cNvPr id="59" name="Rectangle 58"/>
            <p:cNvSpPr/>
            <p:nvPr/>
          </p:nvSpPr>
          <p:spPr>
            <a:xfrm>
              <a:off x="2000492" y="2307859"/>
              <a:ext cx="436338" cy="261610"/>
            </a:xfrm>
            <a:prstGeom prst="rect">
              <a:avLst/>
            </a:prstGeom>
          </p:spPr>
          <p:txBody>
            <a:bodyPr wrap="none">
              <a:spAutoFit/>
            </a:bodyPr>
            <a:lstStyle/>
            <a:p>
              <a:r>
                <a:rPr lang="en-US" sz="1100">
                  <a:latin typeface="Times New Roman" pitchFamily="18" charset="0"/>
                  <a:cs typeface="Times New Roman" pitchFamily="18" charset="0"/>
                </a:rPr>
                <a:t>AOI</a:t>
              </a:r>
            </a:p>
          </p:txBody>
        </p:sp>
        <p:sp>
          <p:nvSpPr>
            <p:cNvPr id="61" name="Rectangle 60"/>
            <p:cNvSpPr/>
            <p:nvPr/>
          </p:nvSpPr>
          <p:spPr>
            <a:xfrm>
              <a:off x="2000492" y="2560214"/>
              <a:ext cx="2545890" cy="261610"/>
            </a:xfrm>
            <a:prstGeom prst="rect">
              <a:avLst/>
            </a:prstGeom>
          </p:spPr>
          <p:txBody>
            <a:bodyPr wrap="none">
              <a:spAutoFit/>
            </a:bodyPr>
            <a:lstStyle/>
            <a:p>
              <a:r>
                <a:rPr lang="vi-VN" sz="1100">
                  <a:latin typeface="Times New Roman" pitchFamily="18" charset="0"/>
                  <a:cs typeface="Times New Roman" pitchFamily="18" charset="0"/>
                </a:rPr>
                <a:t>Reflow </a:t>
              </a:r>
              <a:r>
                <a:rPr lang="ja-JP" altLang="en-US" sz="1100">
                  <a:latin typeface="Times New Roman" pitchFamily="18" charset="0"/>
                  <a:cs typeface="Times New Roman" pitchFamily="18" charset="0"/>
                </a:rPr>
                <a:t>回流 焊爐 </a:t>
              </a:r>
              <a:r>
                <a:rPr lang="vi-VN" sz="1100">
                  <a:latin typeface="Times New Roman" pitchFamily="18" charset="0"/>
                  <a:cs typeface="Times New Roman" pitchFamily="18" charset="0"/>
                </a:rPr>
                <a:t>Lò hàn hồi lưu Reflow</a:t>
              </a:r>
            </a:p>
          </p:txBody>
        </p:sp>
      </p:grpSp>
    </p:spTree>
    <p:extLst>
      <p:ext uri="{BB962C8B-B14F-4D97-AF65-F5344CB8AC3E}">
        <p14:creationId xmlns:p14="http://schemas.microsoft.com/office/powerpoint/2010/main" val="213016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71225" y="764619"/>
            <a:ext cx="2723743" cy="1881121"/>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920264" y="758757"/>
            <a:ext cx="2704289" cy="1890684"/>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3225061" y="3647871"/>
            <a:ext cx="3343459" cy="1828799"/>
          </a:xfrm>
          <a:prstGeom prst="rect">
            <a:avLst/>
          </a:prstGeom>
          <a:ln>
            <a:solidFill>
              <a:schemeClr val="accent1"/>
            </a:solidFill>
          </a:ln>
        </p:spPr>
      </p:pic>
      <p:pic>
        <p:nvPicPr>
          <p:cNvPr id="9" name="Picture 8"/>
          <p:cNvPicPr>
            <a:picLocks noChangeAspect="1"/>
          </p:cNvPicPr>
          <p:nvPr/>
        </p:nvPicPr>
        <p:blipFill>
          <a:blip r:embed="rId5"/>
          <a:stretch>
            <a:fillRect/>
          </a:stretch>
        </p:blipFill>
        <p:spPr>
          <a:xfrm>
            <a:off x="7279846" y="3647872"/>
            <a:ext cx="3615132" cy="1828799"/>
          </a:xfrm>
          <a:prstGeom prst="rect">
            <a:avLst/>
          </a:prstGeom>
          <a:ln>
            <a:solidFill>
              <a:schemeClr val="accent1"/>
            </a:solidFill>
          </a:ln>
        </p:spPr>
      </p:pic>
      <p:sp>
        <p:nvSpPr>
          <p:cNvPr id="15" name="TextBox 14"/>
          <p:cNvSpPr txBox="1"/>
          <p:nvPr/>
        </p:nvSpPr>
        <p:spPr>
          <a:xfrm>
            <a:off x="136187" y="78887"/>
            <a:ext cx="2726900" cy="461665"/>
          </a:xfrm>
          <a:prstGeom prst="rect">
            <a:avLst/>
          </a:prstGeom>
          <a:noFill/>
        </p:spPr>
        <p:txBody>
          <a:bodyPr wrap="none" rtlCol="0">
            <a:spAutoFit/>
          </a:bodyPr>
          <a:lstStyle/>
          <a:p>
            <a:r>
              <a:rPr lang="en-US" sz="2400" dirty="0" smtClean="0"/>
              <a:t>ECN Evaluation Page</a:t>
            </a:r>
            <a:endParaRPr lang="en-US" sz="2400" dirty="0"/>
          </a:p>
        </p:txBody>
      </p:sp>
      <p:pic>
        <p:nvPicPr>
          <p:cNvPr id="17" name="Picture 16"/>
          <p:cNvPicPr>
            <a:picLocks noChangeAspect="1"/>
          </p:cNvPicPr>
          <p:nvPr/>
        </p:nvPicPr>
        <p:blipFill>
          <a:blip r:embed="rId6"/>
          <a:stretch>
            <a:fillRect/>
          </a:stretch>
        </p:blipFill>
        <p:spPr>
          <a:xfrm>
            <a:off x="-19050" y="758757"/>
            <a:ext cx="2352675" cy="4829175"/>
          </a:xfrm>
          <a:prstGeom prst="rect">
            <a:avLst/>
          </a:prstGeom>
          <a:ln>
            <a:solidFill>
              <a:schemeClr val="accent1"/>
            </a:solidFill>
          </a:ln>
        </p:spPr>
      </p:pic>
      <p:sp>
        <p:nvSpPr>
          <p:cNvPr id="18" name="Rectangle 17"/>
          <p:cNvSpPr/>
          <p:nvPr/>
        </p:nvSpPr>
        <p:spPr>
          <a:xfrm>
            <a:off x="136187" y="2130357"/>
            <a:ext cx="1887162" cy="1955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309290" y="2639878"/>
            <a:ext cx="3256020" cy="630942"/>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1, Create </a:t>
            </a:r>
            <a:r>
              <a:rPr lang="en-US" sz="1300" dirty="0" smtClean="0">
                <a:latin typeface="Times New Roman" panose="02020603050405020304" pitchFamily="18" charset="0"/>
                <a:cs typeface="Times New Roman" panose="02020603050405020304" pitchFamily="18" charset="0"/>
              </a:rPr>
              <a:t>ECN </a:t>
            </a:r>
            <a:r>
              <a:rPr lang="en-US" sz="1300" smtClean="0">
                <a:latin typeface="Times New Roman" panose="02020603050405020304" pitchFamily="18" charset="0"/>
                <a:cs typeface="Times New Roman" panose="02020603050405020304" pitchFamily="18" charset="0"/>
              </a:rPr>
              <a:t>Evaluation Page</a:t>
            </a:r>
          </a:p>
          <a:p>
            <a:pPr algn="ctr"/>
            <a:r>
              <a:rPr lang="en-US" sz="1100" smtClean="0">
                <a:latin typeface="Times New Roman" panose="02020603050405020304" pitchFamily="18" charset="0"/>
                <a:cs typeface="Times New Roman" panose="02020603050405020304" pitchFamily="18" charset="0"/>
              </a:rPr>
              <a:t>(When ECN new then PM will login the system </a:t>
            </a:r>
          </a:p>
          <a:p>
            <a:pPr algn="ctr"/>
            <a:r>
              <a:rPr lang="en-US" sz="1100" smtClean="0">
                <a:latin typeface="Times New Roman" panose="02020603050405020304" pitchFamily="18" charset="0"/>
                <a:cs typeface="Times New Roman" panose="02020603050405020304" pitchFamily="18" charset="0"/>
              </a:rPr>
              <a:t>and create ECN, fill information and content to report)</a:t>
            </a:r>
            <a:endParaRPr lang="en-US" sz="13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671225" y="2639878"/>
            <a:ext cx="2723743"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2, </a:t>
            </a:r>
            <a:r>
              <a:rPr lang="en-US" sz="1300">
                <a:latin typeface="Times New Roman" panose="02020603050405020304" pitchFamily="18" charset="0"/>
                <a:cs typeface="Times New Roman" panose="02020603050405020304" pitchFamily="18" charset="0"/>
              </a:rPr>
              <a:t>History </a:t>
            </a:r>
            <a:r>
              <a:rPr lang="en-US" sz="1300" dirty="0" smtClean="0">
                <a:latin typeface="Times New Roman" panose="02020603050405020304" pitchFamily="18" charset="0"/>
                <a:cs typeface="Times New Roman" panose="02020603050405020304" pitchFamily="18" charset="0"/>
              </a:rPr>
              <a:t>&amp; </a:t>
            </a:r>
            <a:r>
              <a:rPr lang="en-US" sz="1300" smtClean="0">
                <a:latin typeface="Times New Roman" panose="02020603050405020304" pitchFamily="18" charset="0"/>
                <a:cs typeface="Times New Roman" panose="02020603050405020304" pitchFamily="18" charset="0"/>
              </a:rPr>
              <a:t>Sign Page</a:t>
            </a:r>
          </a:p>
          <a:p>
            <a:pPr algn="ctr"/>
            <a:r>
              <a:rPr lang="en-US" sz="1100" smtClean="0">
                <a:latin typeface="Times New Roman" panose="02020603050405020304" pitchFamily="18" charset="0"/>
                <a:cs typeface="Times New Roman" panose="02020603050405020304" pitchFamily="18" charset="0"/>
              </a:rPr>
              <a:t>(Checker will checking ECN report and checking report status in system)</a:t>
            </a:r>
            <a:endParaRPr lang="en-US" sz="11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8643104" y="2639878"/>
            <a:ext cx="3145413" cy="461665"/>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3, </a:t>
            </a:r>
            <a:r>
              <a:rPr lang="en-US" sz="1300">
                <a:latin typeface="Times New Roman" panose="02020603050405020304" pitchFamily="18" charset="0"/>
                <a:cs typeface="Times New Roman" panose="02020603050405020304" pitchFamily="18" charset="0"/>
              </a:rPr>
              <a:t>ECN </a:t>
            </a:r>
            <a:r>
              <a:rPr lang="en-US" sz="1300" dirty="0" smtClean="0">
                <a:latin typeface="Times New Roman" panose="02020603050405020304" pitchFamily="18" charset="0"/>
                <a:cs typeface="Times New Roman" panose="02020603050405020304" pitchFamily="18" charset="0"/>
              </a:rPr>
              <a:t>Evaluation </a:t>
            </a:r>
            <a:r>
              <a:rPr lang="en-US" sz="1300" smtClean="0">
                <a:latin typeface="Times New Roman" panose="02020603050405020304" pitchFamily="18" charset="0"/>
                <a:cs typeface="Times New Roman" panose="02020603050405020304" pitchFamily="18" charset="0"/>
              </a:rPr>
              <a:t>Detail Page</a:t>
            </a:r>
          </a:p>
          <a:p>
            <a:pPr algn="ctr"/>
            <a:r>
              <a:rPr lang="en-US" sz="1100" smtClean="0">
                <a:latin typeface="Times New Roman" panose="02020603050405020304" pitchFamily="18" charset="0"/>
                <a:cs typeface="Times New Roman" panose="02020603050405020304" pitchFamily="18" charset="0"/>
              </a:rPr>
              <a:t>(Curator check information and content ECN report)</a:t>
            </a:r>
            <a:endParaRPr lang="en-US" sz="13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3215813" y="5476670"/>
            <a:ext cx="3352707"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4, </a:t>
            </a:r>
            <a:r>
              <a:rPr lang="en-US" sz="1300">
                <a:latin typeface="Times New Roman" panose="02020603050405020304" pitchFamily="18" charset="0"/>
                <a:cs typeface="Times New Roman" panose="02020603050405020304" pitchFamily="18" charset="0"/>
              </a:rPr>
              <a:t>Fill </a:t>
            </a:r>
            <a:r>
              <a:rPr lang="en-US" sz="1300" dirty="0" smtClean="0">
                <a:latin typeface="Times New Roman" panose="02020603050405020304" pitchFamily="18" charset="0"/>
                <a:cs typeface="Times New Roman" panose="02020603050405020304" pitchFamily="18" charset="0"/>
              </a:rPr>
              <a:t>ECN Evaluation Fill </a:t>
            </a:r>
            <a:r>
              <a:rPr lang="en-US" sz="1300" smtClean="0">
                <a:latin typeface="Times New Roman" panose="02020603050405020304" pitchFamily="18" charset="0"/>
                <a:cs typeface="Times New Roman" panose="02020603050405020304" pitchFamily="18" charset="0"/>
              </a:rPr>
              <a:t>Content Page</a:t>
            </a:r>
          </a:p>
          <a:p>
            <a:pPr algn="ctr"/>
            <a:r>
              <a:rPr lang="en-US" sz="1100" smtClean="0">
                <a:latin typeface="Times New Roman" panose="02020603050405020304" pitchFamily="18" charset="0"/>
                <a:cs typeface="Times New Roman" panose="02020603050405020304" pitchFamily="18" charset="0"/>
              </a:rPr>
              <a:t>(Other team “PM, PE, MPM, PC,…” will check ECN report and fill content for report)</a:t>
            </a:r>
            <a:endParaRPr lang="en-US" sz="11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7834312" y="5466621"/>
            <a:ext cx="2138727" cy="461665"/>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5, Update </a:t>
            </a:r>
            <a:r>
              <a:rPr lang="en-US" sz="1300" dirty="0" smtClean="0">
                <a:latin typeface="Times New Roman" panose="02020603050405020304" pitchFamily="18" charset="0"/>
                <a:cs typeface="Times New Roman" panose="02020603050405020304" pitchFamily="18" charset="0"/>
              </a:rPr>
              <a:t>Cut-in </a:t>
            </a:r>
            <a:r>
              <a:rPr lang="en-US" sz="1300" smtClean="0">
                <a:latin typeface="Times New Roman" panose="02020603050405020304" pitchFamily="18" charset="0"/>
                <a:cs typeface="Times New Roman" panose="02020603050405020304" pitchFamily="18" charset="0"/>
              </a:rPr>
              <a:t>Date Time</a:t>
            </a:r>
          </a:p>
          <a:p>
            <a:pPr algn="ctr"/>
            <a:r>
              <a:rPr lang="en-US" sz="1100" smtClean="0">
                <a:latin typeface="Times New Roman" panose="02020603050405020304" pitchFamily="18" charset="0"/>
                <a:cs typeface="Times New Roman" panose="02020603050405020304" pitchFamily="18" charset="0"/>
              </a:rPr>
              <a:t>(Extend more cut in date for ECN)</a:t>
            </a:r>
            <a:endParaRPr lang="en-US" sz="1300" dirty="0">
              <a:latin typeface="Times New Roman" panose="02020603050405020304" pitchFamily="18" charset="0"/>
              <a:cs typeface="Times New Roman" panose="02020603050405020304" pitchFamily="18" charset="0"/>
            </a:endParaRPr>
          </a:p>
        </p:txBody>
      </p:sp>
      <p:sp>
        <p:nvSpPr>
          <p:cNvPr id="25" name="Text Box 258"/>
          <p:cNvSpPr/>
          <p:nvPr/>
        </p:nvSpPr>
        <p:spPr bwMode="auto">
          <a:xfrm rot="19785284">
            <a:off x="5458550" y="651033"/>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26" name="Text Box 258"/>
          <p:cNvSpPr/>
          <p:nvPr/>
        </p:nvSpPr>
        <p:spPr bwMode="auto">
          <a:xfrm rot="19785284">
            <a:off x="8714163" y="644832"/>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27" name="Text Box 258"/>
          <p:cNvSpPr/>
          <p:nvPr/>
        </p:nvSpPr>
        <p:spPr bwMode="auto">
          <a:xfrm rot="19785284">
            <a:off x="2963661" y="3534287"/>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28" name="Text Box 258"/>
          <p:cNvSpPr/>
          <p:nvPr/>
        </p:nvSpPr>
        <p:spPr bwMode="auto">
          <a:xfrm rot="19785284">
            <a:off x="7049954" y="3534288"/>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29" name="Rectangle 28"/>
          <p:cNvSpPr/>
          <p:nvPr/>
        </p:nvSpPr>
        <p:spPr>
          <a:xfrm>
            <a:off x="3100271" y="120095"/>
            <a:ext cx="3563220" cy="369332"/>
          </a:xfrm>
          <a:prstGeom prst="rect">
            <a:avLst/>
          </a:prstGeom>
        </p:spPr>
        <p:txBody>
          <a:bodyPr wrap="none">
            <a:spAutoFit/>
          </a:bodyPr>
          <a:lstStyle/>
          <a:p>
            <a:r>
              <a:rPr lang="en-US" u="sng" dirty="0">
                <a:solidFill>
                  <a:srgbClr val="0070C0"/>
                </a:solidFill>
              </a:rPr>
              <a:t>http://</a:t>
            </a:r>
            <a:r>
              <a:rPr lang="en-US" u="sng" dirty="0" smtClean="0">
                <a:solidFill>
                  <a:srgbClr val="0070C0"/>
                </a:solidFill>
              </a:rPr>
              <a:t>10.224.81.94:8888/paperless</a:t>
            </a:r>
            <a:endParaRPr lang="en-US" u="sng" dirty="0">
              <a:solidFill>
                <a:srgbClr val="0070C0"/>
              </a:solidFill>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6617" y="804746"/>
            <a:ext cx="2855074" cy="1800865"/>
          </a:xfrm>
          <a:prstGeom prst="rect">
            <a:avLst/>
          </a:prstGeom>
        </p:spPr>
        <p:style>
          <a:lnRef idx="2">
            <a:schemeClr val="accent1"/>
          </a:lnRef>
          <a:fillRef idx="1">
            <a:schemeClr val="lt1"/>
          </a:fillRef>
          <a:effectRef idx="0">
            <a:schemeClr val="accent1"/>
          </a:effectRef>
          <a:fontRef idx="minor">
            <a:schemeClr val="dk1"/>
          </a:fontRef>
        </p:style>
      </p:pic>
      <p:sp>
        <p:nvSpPr>
          <p:cNvPr id="24" name="Text Box 258"/>
          <p:cNvSpPr/>
          <p:nvPr/>
        </p:nvSpPr>
        <p:spPr bwMode="auto">
          <a:xfrm rot="19785284">
            <a:off x="2383656" y="711416"/>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2" name="TextBox 1"/>
          <p:cNvSpPr txBox="1"/>
          <p:nvPr/>
        </p:nvSpPr>
        <p:spPr>
          <a:xfrm>
            <a:off x="4008285" y="804746"/>
            <a:ext cx="1433406" cy="292388"/>
          </a:xfrm>
          <a:prstGeom prst="rect">
            <a:avLst/>
          </a:prstGeom>
          <a:solidFill>
            <a:schemeClr val="bg1"/>
          </a:solidFill>
        </p:spPr>
        <p:txBody>
          <a:bodyPr wrap="none" rtlCol="0">
            <a:spAutoFit/>
          </a:bodyPr>
          <a:lstStyle/>
          <a:p>
            <a:r>
              <a:rPr lang="en-US" sz="1300" smtClean="0">
                <a:latin typeface="Times New Roman" panose="02020603050405020304" pitchFamily="18" charset="0"/>
                <a:cs typeface="Times New Roman" panose="02020603050405020304" pitchFamily="18" charset="0"/>
              </a:rPr>
              <a:t>Update change PN</a:t>
            </a:r>
            <a:endParaRPr lang="en-US" sz="13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187" y="78887"/>
            <a:ext cx="2726900" cy="461665"/>
          </a:xfrm>
          <a:prstGeom prst="rect">
            <a:avLst/>
          </a:prstGeom>
          <a:noFill/>
        </p:spPr>
        <p:txBody>
          <a:bodyPr wrap="none" rtlCol="0">
            <a:spAutoFit/>
          </a:bodyPr>
          <a:lstStyle/>
          <a:p>
            <a:r>
              <a:rPr lang="en-US" sz="2400" dirty="0" smtClean="0"/>
              <a:t>ECN Evaluation Page</a:t>
            </a:r>
            <a:endParaRPr lang="en-US" sz="2400" dirty="0"/>
          </a:p>
        </p:txBody>
      </p:sp>
      <p:sp>
        <p:nvSpPr>
          <p:cNvPr id="29" name="Rectangle 28"/>
          <p:cNvSpPr/>
          <p:nvPr/>
        </p:nvSpPr>
        <p:spPr>
          <a:xfrm>
            <a:off x="3100271" y="120095"/>
            <a:ext cx="3563220" cy="369332"/>
          </a:xfrm>
          <a:prstGeom prst="rect">
            <a:avLst/>
          </a:prstGeom>
        </p:spPr>
        <p:txBody>
          <a:bodyPr wrap="none">
            <a:spAutoFit/>
          </a:bodyPr>
          <a:lstStyle/>
          <a:p>
            <a:r>
              <a:rPr lang="en-US" u="sng" dirty="0">
                <a:solidFill>
                  <a:srgbClr val="0070C0"/>
                </a:solidFill>
              </a:rPr>
              <a:t>http://</a:t>
            </a:r>
            <a:r>
              <a:rPr lang="en-US" u="sng" dirty="0" smtClean="0">
                <a:solidFill>
                  <a:srgbClr val="0070C0"/>
                </a:solidFill>
              </a:rPr>
              <a:t>10.224.81.94:8888/paperless</a:t>
            </a:r>
            <a:endParaRPr lang="en-US" u="sng" dirty="0">
              <a:solidFill>
                <a:srgbClr val="0070C0"/>
              </a:solidFill>
            </a:endParaRPr>
          </a:p>
        </p:txBody>
      </p:sp>
      <p:sp>
        <p:nvSpPr>
          <p:cNvPr id="3" name="TextBox 2"/>
          <p:cNvSpPr txBox="1"/>
          <p:nvPr/>
        </p:nvSpPr>
        <p:spPr>
          <a:xfrm>
            <a:off x="5588707" y="1454993"/>
            <a:ext cx="5762090" cy="58477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smtClean="0">
                <a:solidFill>
                  <a:srgbClr val="00B050"/>
                </a:solidFill>
                <a:latin typeface="Times New Roman" panose="02020603050405020304" pitchFamily="18" charset="0"/>
                <a:cs typeface="Times New Roman" panose="02020603050405020304" pitchFamily="18" charset="0"/>
              </a:rPr>
              <a:t>Remind for Owner (Done)</a:t>
            </a:r>
          </a:p>
          <a:p>
            <a:r>
              <a:rPr lang="en-US" sz="1400" i="1" smtClean="0">
                <a:latin typeface="Times New Roman" panose="02020603050405020304" pitchFamily="18" charset="0"/>
                <a:cs typeface="Times New Roman" panose="02020603050405020304" pitchFamily="18" charset="0"/>
              </a:rPr>
              <a:t>(When the date comes cut in date the system will have send notify for them)</a:t>
            </a:r>
            <a:endParaRPr lang="en-US" sz="1400" i="1">
              <a:latin typeface="Times New Roman" panose="02020603050405020304" pitchFamily="18" charset="0"/>
              <a:cs typeface="Times New Roman" panose="02020603050405020304" pitchFamily="18" charset="0"/>
            </a:endParaRPr>
          </a:p>
        </p:txBody>
      </p:sp>
      <p:sp>
        <p:nvSpPr>
          <p:cNvPr id="30" name="TextBox 29"/>
          <p:cNvSpPr txBox="1"/>
          <p:nvPr/>
        </p:nvSpPr>
        <p:spPr>
          <a:xfrm>
            <a:off x="5588707" y="3033095"/>
            <a:ext cx="4206601" cy="58477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b="1" smtClean="0">
                <a:solidFill>
                  <a:schemeClr val="accent4"/>
                </a:solidFill>
                <a:latin typeface="Times New Roman" panose="02020603050405020304" pitchFamily="18" charset="0"/>
                <a:cs typeface="Times New Roman" panose="02020603050405020304" pitchFamily="18" charset="0"/>
              </a:rPr>
              <a:t>Connecting with other system (Ongoing)</a:t>
            </a:r>
          </a:p>
          <a:p>
            <a:r>
              <a:rPr lang="en-US" sz="1400" i="1" smtClean="0">
                <a:latin typeface="Times New Roman" panose="02020603050405020304" pitchFamily="18" charset="0"/>
                <a:cs typeface="Times New Roman" panose="02020603050405020304" pitchFamily="18" charset="0"/>
              </a:rPr>
              <a:t>(Checking PNs status when IQC confirm PN is already)</a:t>
            </a:r>
            <a:endParaRPr lang="en-US" sz="1400" i="1">
              <a:latin typeface="Times New Roman" panose="02020603050405020304" pitchFamily="18" charset="0"/>
              <a:cs typeface="Times New Roman" panose="02020603050405020304" pitchFamily="18" charset="0"/>
            </a:endParaRPr>
          </a:p>
        </p:txBody>
      </p:sp>
      <p:sp>
        <p:nvSpPr>
          <p:cNvPr id="31" name="TextBox 30"/>
          <p:cNvSpPr txBox="1"/>
          <p:nvPr/>
        </p:nvSpPr>
        <p:spPr>
          <a:xfrm>
            <a:off x="5588707" y="4641010"/>
            <a:ext cx="6213048" cy="58477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smtClean="0">
                <a:solidFill>
                  <a:schemeClr val="bg1">
                    <a:lumMod val="50000"/>
                  </a:schemeClr>
                </a:solidFill>
                <a:latin typeface="Times New Roman" panose="02020603050405020304" pitchFamily="18" charset="0"/>
                <a:cs typeface="Times New Roman" panose="02020603050405020304" pitchFamily="18" charset="0"/>
              </a:rPr>
              <a:t>Check Information ECN (Open)</a:t>
            </a:r>
          </a:p>
          <a:p>
            <a:r>
              <a:rPr lang="en-US" sz="1400" i="1" smtClean="0">
                <a:latin typeface="Times New Roman" panose="02020603050405020304" pitchFamily="18" charset="0"/>
                <a:cs typeface="Times New Roman" panose="02020603050405020304" pitchFamily="18" charset="0"/>
              </a:rPr>
              <a:t>(When checker checking FAI checklist, they will open ECN report and read content)</a:t>
            </a:r>
            <a:endParaRPr lang="en-US" sz="1400" i="1">
              <a:latin typeface="Times New Roman" panose="02020603050405020304" pitchFamily="18" charset="0"/>
              <a:cs typeface="Times New Roman" panose="02020603050405020304" pitchFamily="18" charset="0"/>
            </a:endParaRPr>
          </a:p>
        </p:txBody>
      </p:sp>
      <p:sp>
        <p:nvSpPr>
          <p:cNvPr id="4" name="Flowchart: Stored Data 3"/>
          <p:cNvSpPr/>
          <p:nvPr/>
        </p:nvSpPr>
        <p:spPr>
          <a:xfrm>
            <a:off x="1202505" y="2579297"/>
            <a:ext cx="2078966" cy="1492369"/>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smtClean="0">
                <a:effectLst>
                  <a:glow rad="63500">
                    <a:schemeClr val="accent1">
                      <a:satMod val="175000"/>
                      <a:alpha val="40000"/>
                    </a:schemeClr>
                  </a:glow>
                </a:effectLst>
                <a:latin typeface="Times New Roman" panose="02020603050405020304" pitchFamily="18" charset="0"/>
                <a:cs typeface="Times New Roman" panose="02020603050405020304" pitchFamily="18" charset="0"/>
              </a:rPr>
              <a:t>ECN</a:t>
            </a:r>
            <a:endParaRPr lang="en-US" sz="4000" b="1">
              <a:effectLst>
                <a:glow rad="63500">
                  <a:schemeClr val="accent1">
                    <a:satMod val="175000"/>
                    <a:alpha val="40000"/>
                  </a:schemeClr>
                </a:glow>
              </a:effectLst>
              <a:latin typeface="Times New Roman" panose="02020603050405020304" pitchFamily="18" charset="0"/>
              <a:cs typeface="Times New Roman" panose="02020603050405020304" pitchFamily="18" charset="0"/>
            </a:endParaRPr>
          </a:p>
        </p:txBody>
      </p:sp>
      <p:cxnSp>
        <p:nvCxnSpPr>
          <p:cNvPr id="10" name="Straight Connector 9"/>
          <p:cNvCxnSpPr>
            <a:stCxn id="4" idx="3"/>
          </p:cNvCxnSpPr>
          <p:nvPr/>
        </p:nvCxnSpPr>
        <p:spPr>
          <a:xfrm flipV="1">
            <a:off x="2934977" y="1975449"/>
            <a:ext cx="1421363" cy="1350033"/>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p:cNvCxnSpPr>
            <a:stCxn id="4" idx="3"/>
          </p:cNvCxnSpPr>
          <p:nvPr/>
        </p:nvCxnSpPr>
        <p:spPr>
          <a:xfrm flipV="1">
            <a:off x="2934977" y="3325481"/>
            <a:ext cx="1309219"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p:cNvCxnSpPr>
            <a:stCxn id="4" idx="3"/>
          </p:cNvCxnSpPr>
          <p:nvPr/>
        </p:nvCxnSpPr>
        <p:spPr>
          <a:xfrm>
            <a:off x="2934977" y="3325482"/>
            <a:ext cx="1421363" cy="1315528"/>
          </a:xfrm>
          <a:prstGeom prst="line">
            <a:avLst/>
          </a:prstGeom>
        </p:spPr>
        <p:style>
          <a:lnRef idx="3">
            <a:schemeClr val="accent1"/>
          </a:lnRef>
          <a:fillRef idx="0">
            <a:schemeClr val="accent1"/>
          </a:fillRef>
          <a:effectRef idx="2">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229" y="3067599"/>
            <a:ext cx="409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204" y="3067599"/>
            <a:ext cx="409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Curved Down Arrow 35"/>
          <p:cNvSpPr/>
          <p:nvPr/>
        </p:nvSpPr>
        <p:spPr>
          <a:xfrm>
            <a:off x="4671016" y="2872600"/>
            <a:ext cx="561975" cy="2070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urved Down Arrow 39"/>
          <p:cNvSpPr/>
          <p:nvPr/>
        </p:nvSpPr>
        <p:spPr>
          <a:xfrm rot="10800000">
            <a:off x="4676773" y="3531610"/>
            <a:ext cx="561975" cy="2070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4455286" y="3523394"/>
            <a:ext cx="433907" cy="276999"/>
          </a:xfrm>
          <a:prstGeom prst="rect">
            <a:avLst/>
          </a:prstGeom>
          <a:noFill/>
        </p:spPr>
        <p:txBody>
          <a:bodyPr wrap="square" rtlCol="0">
            <a:spAutoFit/>
          </a:bodyPr>
          <a:lstStyle/>
          <a:p>
            <a:pPr algn="ctr"/>
            <a:r>
              <a:rPr lang="en-US" sz="1200" smtClean="0">
                <a:latin typeface="Times New Roman" panose="02020603050405020304" pitchFamily="18" charset="0"/>
                <a:cs typeface="Times New Roman" panose="02020603050405020304" pitchFamily="18" charset="0"/>
              </a:rPr>
              <a:t>FII</a:t>
            </a:r>
            <a:endParaRPr lang="en-US" sz="1200">
              <a:latin typeface="Times New Roman" panose="02020603050405020304" pitchFamily="18" charset="0"/>
              <a:cs typeface="Times New Roman" panose="02020603050405020304" pitchFamily="18" charset="0"/>
            </a:endParaRPr>
          </a:p>
        </p:txBody>
      </p:sp>
      <p:sp>
        <p:nvSpPr>
          <p:cNvPr id="42" name="TextBox 41"/>
          <p:cNvSpPr txBox="1"/>
          <p:nvPr/>
        </p:nvSpPr>
        <p:spPr>
          <a:xfrm>
            <a:off x="5057308" y="3543849"/>
            <a:ext cx="351366" cy="276999"/>
          </a:xfrm>
          <a:prstGeom prst="rect">
            <a:avLst/>
          </a:prstGeom>
          <a:noFill/>
        </p:spPr>
        <p:txBody>
          <a:bodyPr wrap="square" rtlCol="0">
            <a:spAutoFit/>
          </a:bodyPr>
          <a:lstStyle/>
          <a:p>
            <a:r>
              <a:rPr lang="en-US" sz="1200" smtClean="0">
                <a:latin typeface="Times New Roman" panose="02020603050405020304" pitchFamily="18" charset="0"/>
                <a:cs typeface="Times New Roman" panose="02020603050405020304" pitchFamily="18" charset="0"/>
              </a:rPr>
              <a:t>IT</a:t>
            </a:r>
            <a:endParaRPr lang="en-US" sz="1200">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3" y="1509255"/>
            <a:ext cx="556218" cy="556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504" y="4606660"/>
            <a:ext cx="5334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Arrow 30"/>
          <p:cNvSpPr/>
          <p:nvPr/>
        </p:nvSpPr>
        <p:spPr>
          <a:xfrm>
            <a:off x="399502" y="4192948"/>
            <a:ext cx="11274357" cy="535021"/>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 name="TextBox 3"/>
          <p:cNvSpPr txBox="1"/>
          <p:nvPr/>
        </p:nvSpPr>
        <p:spPr>
          <a:xfrm>
            <a:off x="136187" y="78887"/>
            <a:ext cx="2699200" cy="461665"/>
          </a:xfrm>
          <a:prstGeom prst="rect">
            <a:avLst/>
          </a:prstGeom>
          <a:noFill/>
        </p:spPr>
        <p:txBody>
          <a:bodyPr wrap="none" rtlCol="0">
            <a:spAutoFit/>
          </a:bodyPr>
          <a:lstStyle/>
          <a:p>
            <a:r>
              <a:rPr lang="en-US" sz="2400" dirty="0" smtClean="0"/>
              <a:t>FAI Checklist System</a:t>
            </a:r>
            <a:endParaRPr lang="en-US" sz="2400" dirty="0"/>
          </a:p>
        </p:txBody>
      </p:sp>
      <p:grpSp>
        <p:nvGrpSpPr>
          <p:cNvPr id="19" name="Group 18"/>
          <p:cNvGrpSpPr/>
          <p:nvPr/>
        </p:nvGrpSpPr>
        <p:grpSpPr>
          <a:xfrm>
            <a:off x="511989" y="739635"/>
            <a:ext cx="2832827" cy="1700517"/>
            <a:chOff x="816789" y="739635"/>
            <a:chExt cx="2832827" cy="1700517"/>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409" y="757768"/>
              <a:ext cx="2237362" cy="10860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16789" y="1809210"/>
              <a:ext cx="2832827" cy="630942"/>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1, FAI Form Management</a:t>
              </a:r>
            </a:p>
            <a:p>
              <a:pPr algn="ctr"/>
              <a:r>
                <a:rPr lang="en-US" sz="1100" smtClean="0">
                  <a:latin typeface="Times New Roman" panose="02020603050405020304" pitchFamily="18" charset="0"/>
                  <a:cs typeface="Times New Roman" panose="02020603050405020304" pitchFamily="18" charset="0"/>
                </a:rPr>
                <a:t>(Create and update form content)</a:t>
              </a:r>
            </a:p>
            <a:p>
              <a:pPr algn="ctr"/>
              <a:r>
                <a:rPr lang="en-US" sz="1100" u="sng">
                  <a:solidFill>
                    <a:schemeClr val="accent5"/>
                  </a:solidFill>
                  <a:latin typeface="Times New Roman" panose="02020603050405020304" pitchFamily="18" charset="0"/>
                  <a:cs typeface="Times New Roman" panose="02020603050405020304" pitchFamily="18" charset="0"/>
                </a:rPr>
                <a:t>http://10.224.81.94:8888/paperless/report-form</a:t>
              </a:r>
              <a:endParaRPr lang="en-US" sz="1300" u="sng" dirty="0">
                <a:solidFill>
                  <a:schemeClr val="accent5"/>
                </a:solidFill>
                <a:latin typeface="Times New Roman" panose="02020603050405020304" pitchFamily="18" charset="0"/>
                <a:cs typeface="Times New Roman" panose="02020603050405020304" pitchFamily="18" charset="0"/>
              </a:endParaRPr>
            </a:p>
          </p:txBody>
        </p:sp>
        <p:sp>
          <p:nvSpPr>
            <p:cNvPr id="15" name="Text Box 258"/>
            <p:cNvSpPr/>
            <p:nvPr/>
          </p:nvSpPr>
          <p:spPr bwMode="auto">
            <a:xfrm rot="19785284">
              <a:off x="919403" y="739635"/>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22" name="Group 21"/>
          <p:cNvGrpSpPr/>
          <p:nvPr/>
        </p:nvGrpSpPr>
        <p:grpSpPr>
          <a:xfrm>
            <a:off x="3313792" y="739636"/>
            <a:ext cx="2469615" cy="1700516"/>
            <a:chOff x="3466192" y="739636"/>
            <a:chExt cx="2469615" cy="1700516"/>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5527" y="757768"/>
              <a:ext cx="2240280" cy="1016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02457" y="1809210"/>
              <a:ext cx="1931939" cy="630942"/>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2, </a:t>
              </a:r>
              <a:r>
                <a:rPr lang="en-US" sz="1300">
                  <a:latin typeface="Times New Roman" panose="02020603050405020304" pitchFamily="18" charset="0"/>
                  <a:cs typeface="Times New Roman" panose="02020603050405020304" pitchFamily="18" charset="0"/>
                </a:rPr>
                <a:t>QR </a:t>
              </a:r>
              <a:r>
                <a:rPr lang="en-US" sz="1300" smtClean="0">
                  <a:latin typeface="Times New Roman" panose="02020603050405020304" pitchFamily="18" charset="0"/>
                  <a:cs typeface="Times New Roman" panose="02020603050405020304" pitchFamily="18" charset="0"/>
                </a:rPr>
                <a:t>code Management</a:t>
              </a:r>
            </a:p>
            <a:p>
              <a:pPr algn="ctr"/>
              <a:r>
                <a:rPr lang="en-US" sz="1100" smtClean="0">
                  <a:latin typeface="Times New Roman" panose="02020603050405020304" pitchFamily="18" charset="0"/>
                  <a:cs typeface="Times New Roman" panose="02020603050405020304" pitchFamily="18" charset="0"/>
                </a:rPr>
                <a:t>(Create and update QRCode)</a:t>
              </a:r>
            </a:p>
            <a:p>
              <a:pPr algn="ctr"/>
              <a:r>
                <a:rPr lang="en-US" sz="1100" u="sng" smtClean="0">
                  <a:solidFill>
                    <a:schemeClr val="accent5"/>
                  </a:solidFill>
                  <a:latin typeface="Times New Roman" panose="02020603050405020304" pitchFamily="18" charset="0"/>
                  <a:cs typeface="Times New Roman" panose="02020603050405020304" pitchFamily="18" charset="0"/>
                </a:rPr>
                <a:t>/paperless/qrcode-management</a:t>
              </a:r>
              <a:endParaRPr lang="en-US" sz="1300" dirty="0">
                <a:latin typeface="Times New Roman" panose="02020603050405020304" pitchFamily="18" charset="0"/>
                <a:cs typeface="Times New Roman" panose="02020603050405020304" pitchFamily="18" charset="0"/>
              </a:endParaRPr>
            </a:p>
          </p:txBody>
        </p:sp>
        <p:sp>
          <p:nvSpPr>
            <p:cNvPr id="16" name="Text Box 258"/>
            <p:cNvSpPr/>
            <p:nvPr/>
          </p:nvSpPr>
          <p:spPr bwMode="auto">
            <a:xfrm rot="19785284">
              <a:off x="3466192" y="739636"/>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25" name="Group 24"/>
          <p:cNvGrpSpPr/>
          <p:nvPr/>
        </p:nvGrpSpPr>
        <p:grpSpPr>
          <a:xfrm>
            <a:off x="5924814" y="739635"/>
            <a:ext cx="3295386" cy="1715906"/>
            <a:chOff x="5818134" y="739635"/>
            <a:chExt cx="3295386" cy="1715906"/>
          </a:xfrm>
        </p:grpSpPr>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1007" y="757768"/>
              <a:ext cx="2240280" cy="10653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818134" y="1809210"/>
              <a:ext cx="3295386" cy="646331"/>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3, Spec </a:t>
              </a:r>
              <a:r>
                <a:rPr lang="en-US" sz="1300" dirty="0" smtClean="0">
                  <a:latin typeface="Times New Roman" panose="02020603050405020304" pitchFamily="18" charset="0"/>
                  <a:cs typeface="Times New Roman" panose="02020603050405020304" pitchFamily="18" charset="0"/>
                </a:rPr>
                <a:t>&amp; Checklist </a:t>
              </a:r>
              <a:r>
                <a:rPr lang="en-US" sz="1300" smtClean="0">
                  <a:latin typeface="Times New Roman" panose="02020603050405020304" pitchFamily="18" charset="0"/>
                  <a:cs typeface="Times New Roman" panose="02020603050405020304" pitchFamily="18" charset="0"/>
                </a:rPr>
                <a:t>content validation</a:t>
              </a:r>
            </a:p>
            <a:p>
              <a:pPr algn="ctr"/>
              <a:r>
                <a:rPr lang="en-US" sz="1100" smtClean="0">
                  <a:latin typeface="Times New Roman" panose="02020603050405020304" pitchFamily="18" charset="0"/>
                  <a:cs typeface="Times New Roman" panose="02020603050405020304" pitchFamily="18" charset="0"/>
                </a:rPr>
                <a:t>(Setup validation for form content by model and line)</a:t>
              </a:r>
            </a:p>
            <a:p>
              <a:pPr algn="ctr"/>
              <a:r>
                <a:rPr lang="en-US" sz="1100" u="sng">
                  <a:solidFill>
                    <a:schemeClr val="accent5"/>
                  </a:solidFill>
                  <a:latin typeface="Times New Roman" panose="02020603050405020304" pitchFamily="18" charset="0"/>
                  <a:cs typeface="Times New Roman" panose="02020603050405020304" pitchFamily="18" charset="0"/>
                </a:rPr>
                <a:t>http://10.224.81.94:8888/paperless/fai-config</a:t>
              </a:r>
              <a:endParaRPr lang="en-US" sz="1400">
                <a:latin typeface="Times New Roman" panose="02020603050405020304" pitchFamily="18" charset="0"/>
                <a:cs typeface="Times New Roman" panose="02020603050405020304" pitchFamily="18" charset="0"/>
              </a:endParaRPr>
            </a:p>
          </p:txBody>
        </p:sp>
        <p:sp>
          <p:nvSpPr>
            <p:cNvPr id="17" name="Text Box 258"/>
            <p:cNvSpPr/>
            <p:nvPr/>
          </p:nvSpPr>
          <p:spPr bwMode="auto">
            <a:xfrm rot="19785284">
              <a:off x="6053541" y="739635"/>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26" name="Group 25"/>
          <p:cNvGrpSpPr/>
          <p:nvPr/>
        </p:nvGrpSpPr>
        <p:grpSpPr>
          <a:xfrm>
            <a:off x="9210053" y="678676"/>
            <a:ext cx="2715247" cy="1753782"/>
            <a:chOff x="8783333" y="678676"/>
            <a:chExt cx="2715247" cy="1753782"/>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4955" y="757768"/>
              <a:ext cx="2240280" cy="108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783333" y="1809210"/>
              <a:ext cx="2715247" cy="623248"/>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4, FAI checklist dashboard</a:t>
              </a:r>
            </a:p>
            <a:p>
              <a:pPr algn="ctr"/>
              <a:r>
                <a:rPr lang="en-US" sz="1100" smtClean="0">
                  <a:latin typeface="Times New Roman" panose="02020603050405020304" pitchFamily="18" charset="0"/>
                  <a:cs typeface="Times New Roman" panose="02020603050405020304" pitchFamily="18" charset="0"/>
                </a:rPr>
                <a:t>(Check status and information for line)</a:t>
              </a:r>
            </a:p>
            <a:p>
              <a:pPr algn="ctr"/>
              <a:r>
                <a:rPr lang="en-US" sz="1050" u="sng">
                  <a:solidFill>
                    <a:schemeClr val="accent5"/>
                  </a:solidFill>
                  <a:latin typeface="Times New Roman" panose="02020603050405020304" pitchFamily="18" charset="0"/>
                  <a:cs typeface="Times New Roman" panose="02020603050405020304" pitchFamily="18" charset="0"/>
                </a:rPr>
                <a:t>http://10.224.81.94:8888/paperless /b04-fai-2</a:t>
              </a:r>
              <a:endParaRPr lang="en-US" sz="1200" dirty="0">
                <a:latin typeface="Times New Roman" panose="02020603050405020304" pitchFamily="18" charset="0"/>
                <a:cs typeface="Times New Roman" panose="02020603050405020304" pitchFamily="18" charset="0"/>
              </a:endParaRPr>
            </a:p>
          </p:txBody>
        </p:sp>
        <p:sp>
          <p:nvSpPr>
            <p:cNvPr id="18" name="Text Box 258"/>
            <p:cNvSpPr/>
            <p:nvPr/>
          </p:nvSpPr>
          <p:spPr bwMode="auto">
            <a:xfrm rot="19785284">
              <a:off x="8800192" y="678676"/>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32" name="Group 31"/>
          <p:cNvGrpSpPr/>
          <p:nvPr/>
        </p:nvGrpSpPr>
        <p:grpSpPr>
          <a:xfrm>
            <a:off x="8100707" y="3734160"/>
            <a:ext cx="3176893" cy="1990802"/>
            <a:chOff x="690257" y="3783288"/>
            <a:chExt cx="3176893" cy="1990802"/>
          </a:xfrm>
        </p:grpSpPr>
        <p:sp>
          <p:nvSpPr>
            <p:cNvPr id="29" name="TextBox 28"/>
            <p:cNvSpPr txBox="1"/>
            <p:nvPr/>
          </p:nvSpPr>
          <p:spPr>
            <a:xfrm>
              <a:off x="690257" y="5143148"/>
              <a:ext cx="3176893"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7, Checklist report management</a:t>
              </a:r>
            </a:p>
            <a:p>
              <a:pPr algn="ctr"/>
              <a:r>
                <a:rPr lang="en-US" sz="1100" smtClean="0">
                  <a:latin typeface="Times New Roman" panose="02020603050405020304" pitchFamily="18" charset="0"/>
                  <a:cs typeface="Times New Roman" panose="02020603050405020304" pitchFamily="18" charset="0"/>
                </a:rPr>
                <a:t>(History checking and analysis data)</a:t>
              </a:r>
            </a:p>
            <a:p>
              <a:pPr algn="ctr"/>
              <a:r>
                <a:rPr lang="en-US" sz="1100" u="sng">
                  <a:solidFill>
                    <a:schemeClr val="accent5"/>
                  </a:solidFill>
                  <a:latin typeface="Times New Roman" panose="02020603050405020304" pitchFamily="18" charset="0"/>
                  <a:cs typeface="Times New Roman" panose="02020603050405020304" pitchFamily="18" charset="0"/>
                </a:rPr>
                <a:t>http://</a:t>
              </a:r>
              <a:r>
                <a:rPr lang="en-US" sz="1100" u="sng" smtClean="0">
                  <a:solidFill>
                    <a:schemeClr val="accent5"/>
                  </a:solidFill>
                  <a:latin typeface="Times New Roman" panose="02020603050405020304" pitchFamily="18" charset="0"/>
                  <a:cs typeface="Times New Roman" panose="02020603050405020304" pitchFamily="18" charset="0"/>
                </a:rPr>
                <a:t>10.224.81.94:8888/paperless/machine-history</a:t>
              </a:r>
              <a:endParaRPr lang="en-US" sz="1400">
                <a:latin typeface="Times New Roman" panose="02020603050405020304" pitchFamily="18" charset="0"/>
                <a:cs typeface="Times New Roman" panose="02020603050405020304" pitchFamily="18" charset="0"/>
              </a:endParaRPr>
            </a:p>
          </p:txBody>
        </p:sp>
        <p:grpSp>
          <p:nvGrpSpPr>
            <p:cNvPr id="2" name="Group 1"/>
            <p:cNvGrpSpPr/>
            <p:nvPr/>
          </p:nvGrpSpPr>
          <p:grpSpPr>
            <a:xfrm>
              <a:off x="968705" y="3783288"/>
              <a:ext cx="2465741" cy="1154913"/>
              <a:chOff x="968705" y="3516588"/>
              <a:chExt cx="2465741" cy="1154913"/>
            </a:xfrm>
          </p:grpSpPr>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4166" y="3594533"/>
                <a:ext cx="2240280" cy="1076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258"/>
              <p:cNvSpPr/>
              <p:nvPr/>
            </p:nvSpPr>
            <p:spPr bwMode="auto">
              <a:xfrm rot="19576960">
                <a:off x="968705" y="3516588"/>
                <a:ext cx="589886" cy="215444"/>
              </a:xfrm>
              <a:prstGeom prst="rect">
                <a:avLst/>
              </a:prstGeom>
              <a:noFill/>
              <a:ln w="25400" algn="ctr">
                <a:solidFill>
                  <a:srgbClr val="0000FF"/>
                </a:solidFill>
                <a:miter lim="800000"/>
              </a:ln>
            </p:spPr>
            <p:txBody>
              <a:bodyPr wrap="square" lIns="0" tIns="0" rIns="0" bIns="0">
                <a:spAutoFit/>
              </a:bodyPr>
              <a:lstStyle>
                <a:defPPr>
                  <a:defRPr lang="en-US"/>
                </a:defPPr>
                <a:lvl1pPr algn="ctr" defTabSz="914400">
                  <a:defRPr sz="1200" b="1">
                    <a:solidFill>
                      <a:srgbClr val="0000FF"/>
                    </a:solidFill>
                    <a:latin typeface="Microsoft JhengHei" panose="020B0604030504040204" charset="-120"/>
                    <a:ea typeface="Microsoft JhengHei" panose="020B0604030504040204" charset="-120"/>
                  </a:defRPr>
                </a:lvl1pPr>
                <a:lvl2pPr marL="742950" indent="-285750">
                  <a:defRPr sz="1000">
                    <a:latin typeface="Times New Roman" panose="02020603050405020304"/>
                    <a:ea typeface="PMingLiU"/>
                  </a:defRPr>
                </a:lvl2pPr>
                <a:lvl3pPr marL="1143000" indent="-228600">
                  <a:defRPr sz="1000">
                    <a:latin typeface="Times New Roman" panose="02020603050405020304"/>
                    <a:ea typeface="PMingLiU"/>
                  </a:defRPr>
                </a:lvl3pPr>
                <a:lvl4pPr marL="1600200" indent="-228600">
                  <a:defRPr sz="1000">
                    <a:latin typeface="Times New Roman" panose="02020603050405020304"/>
                    <a:ea typeface="PMingLiU"/>
                  </a:defRPr>
                </a:lvl4pPr>
                <a:lvl5pPr marL="2057400" indent="-228600">
                  <a:defRPr sz="1000">
                    <a:latin typeface="Times New Roman" panose="02020603050405020304"/>
                    <a:ea typeface="PMingLiU"/>
                  </a:defRPr>
                </a:lvl5pPr>
                <a:lvl6pPr marL="2514600" indent="-228600">
                  <a:spcBef>
                    <a:spcPts val="0"/>
                  </a:spcBef>
                  <a:spcAft>
                    <a:spcPts val="0"/>
                  </a:spcAft>
                  <a:defRPr sz="1000">
                    <a:latin typeface="Times New Roman" panose="02020603050405020304"/>
                    <a:ea typeface="PMingLiU"/>
                  </a:defRPr>
                </a:lvl6pPr>
                <a:lvl7pPr marL="2971800" indent="-228600">
                  <a:spcBef>
                    <a:spcPts val="0"/>
                  </a:spcBef>
                  <a:spcAft>
                    <a:spcPts val="0"/>
                  </a:spcAft>
                  <a:defRPr sz="1000">
                    <a:latin typeface="Times New Roman" panose="02020603050405020304"/>
                    <a:ea typeface="PMingLiU"/>
                  </a:defRPr>
                </a:lvl7pPr>
                <a:lvl8pPr marL="3429000" indent="-228600">
                  <a:spcBef>
                    <a:spcPts val="0"/>
                  </a:spcBef>
                  <a:spcAft>
                    <a:spcPts val="0"/>
                  </a:spcAft>
                  <a:defRPr sz="1000">
                    <a:latin typeface="Times New Roman" panose="02020603050405020304"/>
                    <a:ea typeface="PMingLiU"/>
                  </a:defRPr>
                </a:lvl8pPr>
                <a:lvl9pPr marL="3886200" indent="-228600">
                  <a:spcBef>
                    <a:spcPts val="0"/>
                  </a:spcBef>
                  <a:spcAft>
                    <a:spcPts val="0"/>
                  </a:spcAft>
                  <a:defRPr sz="1000">
                    <a:latin typeface="Times New Roman" panose="02020603050405020304"/>
                    <a:ea typeface="PMingLiU"/>
                  </a:defRPr>
                </a:lvl9pPr>
              </a:lstStyle>
              <a:p>
                <a:pPr defTabSz="914400" rtl="0">
                  <a:defRPr/>
                </a:pPr>
                <a:r>
                  <a:rPr lang="zh-CN" altLang="en-US" sz="1400" kern="1200" dirty="0"/>
                  <a:t>進行中</a:t>
                </a:r>
                <a:endParaRPr lang="en-US" sz="1400" kern="1200" dirty="0"/>
              </a:p>
            </p:txBody>
          </p:sp>
        </p:grpSp>
      </p:grpSp>
      <p:grpSp>
        <p:nvGrpSpPr>
          <p:cNvPr id="27" name="Group 26"/>
          <p:cNvGrpSpPr/>
          <p:nvPr/>
        </p:nvGrpSpPr>
        <p:grpSpPr>
          <a:xfrm>
            <a:off x="1107454" y="3590185"/>
            <a:ext cx="2237362" cy="2396149"/>
            <a:chOff x="6229034" y="3577996"/>
            <a:chExt cx="2237362" cy="2396149"/>
          </a:xfrm>
        </p:grpSpPr>
        <p:sp>
          <p:nvSpPr>
            <p:cNvPr id="21" name="TextBox 20"/>
            <p:cNvSpPr txBox="1"/>
            <p:nvPr/>
          </p:nvSpPr>
          <p:spPr>
            <a:xfrm>
              <a:off x="6229034" y="5143148"/>
              <a:ext cx="2237362" cy="830997"/>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5, Mobile </a:t>
              </a:r>
              <a:r>
                <a:rPr lang="en-US" sz="1300" dirty="0" smtClean="0">
                  <a:latin typeface="Times New Roman" panose="02020603050405020304" pitchFamily="18" charset="0"/>
                  <a:cs typeface="Times New Roman" panose="02020603050405020304" pitchFamily="18" charset="0"/>
                </a:rPr>
                <a:t>APP Checklist creation and </a:t>
              </a:r>
              <a:r>
                <a:rPr lang="en-US" sz="1300" smtClean="0">
                  <a:latin typeface="Times New Roman" panose="02020603050405020304" pitchFamily="18" charset="0"/>
                  <a:cs typeface="Times New Roman" panose="02020603050405020304" pitchFamily="18" charset="0"/>
                </a:rPr>
                <a:t>submit UI&amp;UX</a:t>
              </a:r>
            </a:p>
            <a:p>
              <a:pPr algn="ctr"/>
              <a:r>
                <a:rPr lang="en-US" sz="1100" smtClean="0">
                  <a:latin typeface="Times New Roman" panose="02020603050405020304" pitchFamily="18" charset="0"/>
                  <a:cs typeface="Times New Roman" panose="02020603050405020304" pitchFamily="18" charset="0"/>
                </a:rPr>
                <a:t>(Update notify for step when content not in spec by step)</a:t>
              </a:r>
              <a:endParaRPr lang="en-US" sz="1300"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6458215" y="3577996"/>
              <a:ext cx="1836708" cy="1626112"/>
              <a:chOff x="6305815" y="3577996"/>
              <a:chExt cx="1836708" cy="1626112"/>
            </a:xfrm>
          </p:grpSpPr>
          <p:pic>
            <p:nvPicPr>
              <p:cNvPr id="1031" name="Picture 7" descr="C:\Users\V0959579\Desktop\Screenshot_160879396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5815" y="3577996"/>
                <a:ext cx="914688" cy="16261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2" name="Picture 8" descr="C:\Users\V0959579\Desktop\Screenshot_160879397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28123" y="3577996"/>
                <a:ext cx="914400" cy="162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4500152" y="3698341"/>
            <a:ext cx="3072355" cy="2116894"/>
            <a:chOff x="4118939" y="3696674"/>
            <a:chExt cx="3072355" cy="2116894"/>
          </a:xfrm>
        </p:grpSpPr>
        <p:sp>
          <p:nvSpPr>
            <p:cNvPr id="14" name="TextBox 13"/>
            <p:cNvSpPr txBox="1"/>
            <p:nvPr/>
          </p:nvSpPr>
          <p:spPr>
            <a:xfrm>
              <a:off x="4375519" y="5182626"/>
              <a:ext cx="2815775"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6, Machine </a:t>
              </a:r>
              <a:r>
                <a:rPr lang="en-US" sz="1300" dirty="0" smtClean="0">
                  <a:latin typeface="Times New Roman" panose="02020603050405020304" pitchFamily="18" charset="0"/>
                  <a:cs typeface="Times New Roman" panose="02020603050405020304" pitchFamily="18" charset="0"/>
                </a:rPr>
                <a:t>Parameter </a:t>
              </a:r>
              <a:r>
                <a:rPr lang="en-US" sz="1300" smtClean="0">
                  <a:latin typeface="Times New Roman" panose="02020603050405020304" pitchFamily="18" charset="0"/>
                  <a:cs typeface="Times New Roman" panose="02020603050405020304" pitchFamily="18" charset="0"/>
                </a:rPr>
                <a:t>data collection</a:t>
              </a:r>
            </a:p>
            <a:p>
              <a:pPr algn="ctr"/>
              <a:r>
                <a:rPr lang="en-US" sz="1100" smtClean="0">
                  <a:latin typeface="Times New Roman" panose="02020603050405020304" pitchFamily="18" charset="0"/>
                  <a:cs typeface="Times New Roman" panose="02020603050405020304" pitchFamily="18" charset="0"/>
                </a:rPr>
                <a:t>(Connect to Reflow, Printer,… and read program information of machine)</a:t>
              </a:r>
            </a:p>
          </p:txBody>
        </p:sp>
        <p:pic>
          <p:nvPicPr>
            <p:cNvPr id="103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5519" y="3734160"/>
              <a:ext cx="2815775" cy="1471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 Box 258"/>
            <p:cNvSpPr/>
            <p:nvPr/>
          </p:nvSpPr>
          <p:spPr bwMode="auto">
            <a:xfrm rot="19576960">
              <a:off x="4118939" y="3696674"/>
              <a:ext cx="589886" cy="215444"/>
            </a:xfrm>
            <a:prstGeom prst="rect">
              <a:avLst/>
            </a:prstGeom>
            <a:noFill/>
            <a:ln w="25400" algn="ctr">
              <a:solidFill>
                <a:srgbClr val="0000FF"/>
              </a:solidFill>
              <a:miter lim="800000"/>
            </a:ln>
          </p:spPr>
          <p:txBody>
            <a:bodyPr wrap="square" lIns="0" tIns="0" rIns="0" bIns="0">
              <a:spAutoFit/>
            </a:bodyPr>
            <a:lstStyle>
              <a:defPPr>
                <a:defRPr lang="en-US"/>
              </a:defPPr>
              <a:lvl1pPr algn="ctr" defTabSz="914400">
                <a:defRPr sz="1200" b="1">
                  <a:solidFill>
                    <a:srgbClr val="0000FF"/>
                  </a:solidFill>
                  <a:latin typeface="Microsoft JhengHei" panose="020B0604030504040204" charset="-120"/>
                  <a:ea typeface="Microsoft JhengHei" panose="020B0604030504040204" charset="-120"/>
                </a:defRPr>
              </a:lvl1pPr>
              <a:lvl2pPr marL="742950" indent="-285750">
                <a:defRPr sz="1000">
                  <a:latin typeface="Times New Roman" panose="02020603050405020304"/>
                  <a:ea typeface="PMingLiU"/>
                </a:defRPr>
              </a:lvl2pPr>
              <a:lvl3pPr marL="1143000" indent="-228600">
                <a:defRPr sz="1000">
                  <a:latin typeface="Times New Roman" panose="02020603050405020304"/>
                  <a:ea typeface="PMingLiU"/>
                </a:defRPr>
              </a:lvl3pPr>
              <a:lvl4pPr marL="1600200" indent="-228600">
                <a:defRPr sz="1000">
                  <a:latin typeface="Times New Roman" panose="02020603050405020304"/>
                  <a:ea typeface="PMingLiU"/>
                </a:defRPr>
              </a:lvl4pPr>
              <a:lvl5pPr marL="2057400" indent="-228600">
                <a:defRPr sz="1000">
                  <a:latin typeface="Times New Roman" panose="02020603050405020304"/>
                  <a:ea typeface="PMingLiU"/>
                </a:defRPr>
              </a:lvl5pPr>
              <a:lvl6pPr marL="2514600" indent="-228600">
                <a:spcBef>
                  <a:spcPts val="0"/>
                </a:spcBef>
                <a:spcAft>
                  <a:spcPts val="0"/>
                </a:spcAft>
                <a:defRPr sz="1000">
                  <a:latin typeface="Times New Roman" panose="02020603050405020304"/>
                  <a:ea typeface="PMingLiU"/>
                </a:defRPr>
              </a:lvl6pPr>
              <a:lvl7pPr marL="2971800" indent="-228600">
                <a:spcBef>
                  <a:spcPts val="0"/>
                </a:spcBef>
                <a:spcAft>
                  <a:spcPts val="0"/>
                </a:spcAft>
                <a:defRPr sz="1000">
                  <a:latin typeface="Times New Roman" panose="02020603050405020304"/>
                  <a:ea typeface="PMingLiU"/>
                </a:defRPr>
              </a:lvl7pPr>
              <a:lvl8pPr marL="3429000" indent="-228600">
                <a:spcBef>
                  <a:spcPts val="0"/>
                </a:spcBef>
                <a:spcAft>
                  <a:spcPts val="0"/>
                </a:spcAft>
                <a:defRPr sz="1000">
                  <a:latin typeface="Times New Roman" panose="02020603050405020304"/>
                  <a:ea typeface="PMingLiU"/>
                </a:defRPr>
              </a:lvl8pPr>
              <a:lvl9pPr marL="3886200" indent="-228600">
                <a:spcBef>
                  <a:spcPts val="0"/>
                </a:spcBef>
                <a:spcAft>
                  <a:spcPts val="0"/>
                </a:spcAft>
                <a:defRPr sz="1000">
                  <a:latin typeface="Times New Roman" panose="02020603050405020304"/>
                  <a:ea typeface="PMingLiU"/>
                </a:defRPr>
              </a:lvl9pPr>
            </a:lstStyle>
            <a:p>
              <a:pPr defTabSz="914400" rtl="0">
                <a:defRPr/>
              </a:pPr>
              <a:r>
                <a:rPr lang="zh-CN" altLang="en-US" sz="1400" kern="1200" dirty="0"/>
                <a:t>進行中</a:t>
              </a:r>
              <a:endParaRPr lang="en-US" sz="1400" kern="1200" dirty="0"/>
            </a:p>
          </p:txBody>
        </p:sp>
      </p:grpSp>
      <p:sp>
        <p:nvSpPr>
          <p:cNvPr id="34" name="TextBox 33"/>
          <p:cNvSpPr txBox="1"/>
          <p:nvPr/>
        </p:nvSpPr>
        <p:spPr>
          <a:xfrm>
            <a:off x="1928402" y="3276600"/>
            <a:ext cx="622286" cy="3231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smtClean="0">
                <a:latin typeface="Times New Roman" panose="02020603050405020304" pitchFamily="18" charset="0"/>
                <a:cs typeface="Times New Roman" panose="02020603050405020304" pitchFamily="18" charset="0"/>
              </a:rPr>
              <a:t>12/29</a:t>
            </a:r>
            <a:endParaRPr lang="en-US" sz="1500">
              <a:latin typeface="Times New Roman" panose="02020603050405020304" pitchFamily="18" charset="0"/>
              <a:cs typeface="Times New Roman" panose="02020603050405020304" pitchFamily="18" charset="0"/>
            </a:endParaRPr>
          </a:p>
        </p:txBody>
      </p:sp>
      <p:sp>
        <p:nvSpPr>
          <p:cNvPr id="44" name="TextBox 43"/>
          <p:cNvSpPr txBox="1"/>
          <p:nvPr/>
        </p:nvSpPr>
        <p:spPr>
          <a:xfrm>
            <a:off x="5853476" y="3523852"/>
            <a:ext cx="622286" cy="3231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smtClean="0">
                <a:latin typeface="Times New Roman" panose="02020603050405020304" pitchFamily="18" charset="0"/>
                <a:cs typeface="Times New Roman" panose="02020603050405020304" pitchFamily="18" charset="0"/>
              </a:rPr>
              <a:t>01/08</a:t>
            </a:r>
            <a:endParaRPr lang="en-US" sz="1500">
              <a:latin typeface="Times New Roman" panose="02020603050405020304" pitchFamily="18" charset="0"/>
              <a:cs typeface="Times New Roman" panose="02020603050405020304" pitchFamily="18" charset="0"/>
            </a:endParaRPr>
          </a:p>
        </p:txBody>
      </p:sp>
      <p:sp>
        <p:nvSpPr>
          <p:cNvPr id="45" name="TextBox 44"/>
          <p:cNvSpPr txBox="1"/>
          <p:nvPr/>
        </p:nvSpPr>
        <p:spPr>
          <a:xfrm>
            <a:off x="9404088" y="3514501"/>
            <a:ext cx="622286" cy="3231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smtClean="0">
                <a:latin typeface="Times New Roman" panose="02020603050405020304" pitchFamily="18" charset="0"/>
                <a:cs typeface="Times New Roman" panose="02020603050405020304" pitchFamily="18" charset="0"/>
              </a:rPr>
              <a:t>01/15</a:t>
            </a:r>
            <a:endParaRPr lang="en-US" sz="1500">
              <a:latin typeface="Times New Roman" panose="02020603050405020304" pitchFamily="18" charset="0"/>
              <a:cs typeface="Times New Roman" panose="02020603050405020304" pitchFamily="18" charset="0"/>
            </a:endParaRPr>
          </a:p>
        </p:txBody>
      </p:sp>
      <p:sp>
        <p:nvSpPr>
          <p:cNvPr id="38" name="Text Box 258"/>
          <p:cNvSpPr/>
          <p:nvPr/>
        </p:nvSpPr>
        <p:spPr bwMode="auto">
          <a:xfrm rot="19785284">
            <a:off x="1061872" y="3456289"/>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zh-CN" altLang="en-US" sz="1400" b="1" kern="1200" dirty="0">
                <a:solidFill>
                  <a:srgbClr val="009900"/>
                </a:solidFill>
                <a:latin typeface="Microsoft JhengHei" panose="020B0604030504040204" charset="-120"/>
                <a:ea typeface="Microsoft JhengHei" panose="020B0604030504040204" charset="-120"/>
              </a:rPr>
              <a:t>已完成</a:t>
            </a:r>
            <a:endParaRPr lang="en-US" sz="1400" b="1" kern="1200" dirty="0">
              <a:solidFill>
                <a:srgbClr val="009900"/>
              </a:solidFill>
              <a:latin typeface="Microsoft JhengHei" panose="020B0604030504040204" charset="-120"/>
              <a:ea typeface="Microsoft JhengHei" panose="020B0604030504040204"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0959579\Desktop\Tuyen\Report\mobile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059" y="1057275"/>
            <a:ext cx="2061456" cy="3801868"/>
          </a:xfrm>
          <a:prstGeom prst="rect">
            <a:avLst/>
          </a:prstGeom>
          <a:noFill/>
          <a:extLst>
            <a:ext uri="{909E8E84-426E-40DD-AFC4-6F175D3DCCD1}">
              <a14:hiddenFill xmlns:a14="http://schemas.microsoft.com/office/drawing/2010/main">
                <a:solidFill>
                  <a:srgbClr val="FFFFFF"/>
                </a:solidFill>
              </a14:hiddenFill>
            </a:ext>
          </a:extLst>
        </p:spPr>
      </p:pic>
      <p:sp>
        <p:nvSpPr>
          <p:cNvPr id="48" name="Flowchart: Magnetic Disk 47"/>
          <p:cNvSpPr/>
          <p:nvPr/>
        </p:nvSpPr>
        <p:spPr>
          <a:xfrm>
            <a:off x="4664963" y="1967998"/>
            <a:ext cx="1091512" cy="15753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FII Server</a:t>
            </a:r>
            <a:endParaRPr lang="en-US" sz="1300">
              <a:latin typeface="Times New Roman" panose="02020603050405020304" pitchFamily="18" charset="0"/>
              <a:cs typeface="Times New Roman" panose="02020603050405020304" pitchFamily="18" charset="0"/>
            </a:endParaRPr>
          </a:p>
        </p:txBody>
      </p:sp>
      <p:sp>
        <p:nvSpPr>
          <p:cNvPr id="31" name="Flowchart: Magnetic Disk 30"/>
          <p:cNvSpPr/>
          <p:nvPr/>
        </p:nvSpPr>
        <p:spPr>
          <a:xfrm>
            <a:off x="7982494" y="1777499"/>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ME Server</a:t>
            </a:r>
            <a:endParaRPr lang="en-US" sz="1300">
              <a:latin typeface="Times New Roman" panose="02020603050405020304" pitchFamily="18" charset="0"/>
              <a:cs typeface="Times New Roman" panose="02020603050405020304" pitchFamily="18" charset="0"/>
            </a:endParaRPr>
          </a:p>
        </p:txBody>
      </p:sp>
      <p:sp>
        <p:nvSpPr>
          <p:cNvPr id="32" name="Flowchart: Magnetic Disk 31"/>
          <p:cNvSpPr/>
          <p:nvPr/>
        </p:nvSpPr>
        <p:spPr>
          <a:xfrm>
            <a:off x="8039644" y="3185234"/>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IT Server</a:t>
            </a:r>
            <a:endParaRPr lang="en-US" sz="1300">
              <a:latin typeface="Times New Roman" panose="02020603050405020304" pitchFamily="18" charset="0"/>
              <a:cs typeface="Times New Roman" panose="02020603050405020304" pitchFamily="18" charset="0"/>
            </a:endParaRPr>
          </a:p>
        </p:txBody>
      </p:sp>
      <p:sp>
        <p:nvSpPr>
          <p:cNvPr id="2" name="Rectangle 1"/>
          <p:cNvSpPr/>
          <p:nvPr/>
        </p:nvSpPr>
        <p:spPr>
          <a:xfrm>
            <a:off x="4048124" y="1209675"/>
            <a:ext cx="5400675" cy="3314700"/>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39453" y="4830628"/>
            <a:ext cx="2106667" cy="461665"/>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1, Checker</a:t>
            </a:r>
          </a:p>
          <a:p>
            <a:pPr algn="ctr"/>
            <a:r>
              <a:rPr lang="en-US" sz="1100" i="1" smtClean="0">
                <a:latin typeface="Times New Roman" panose="02020603050405020304" pitchFamily="18" charset="0"/>
                <a:cs typeface="Times New Roman" panose="02020603050405020304" pitchFamily="18" charset="0"/>
              </a:rPr>
              <a:t>(Checking FAI checklist for Line)</a:t>
            </a:r>
            <a:endParaRPr lang="en-US" sz="1100" i="1"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2246120" y="2524125"/>
            <a:ext cx="2352168" cy="0"/>
          </a:xfrm>
          <a:prstGeom prst="straightConnector1">
            <a:avLst/>
          </a:prstGeom>
          <a:ln>
            <a:solidFill>
              <a:srgbClr val="00B0F0"/>
            </a:solidFill>
            <a:prstDash val="solid"/>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5829300" y="2085975"/>
            <a:ext cx="19431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5829300" y="2575597"/>
            <a:ext cx="1943100" cy="0"/>
          </a:xfrm>
          <a:prstGeom prst="straightConnector1">
            <a:avLst/>
          </a:prstGeom>
          <a:ln>
            <a:prstDash val="lgDash"/>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159678" y="2519950"/>
            <a:ext cx="2525051" cy="461665"/>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2, App</a:t>
            </a:r>
            <a:r>
              <a:rPr lang="en-US" sz="1300" smtClean="0">
                <a:latin typeface="Times New Roman" panose="02020603050405020304" pitchFamily="18" charset="0"/>
                <a:cs typeface="Times New Roman" panose="02020603050405020304" pitchFamily="18" charset="0"/>
              </a:rPr>
              <a:t> </a:t>
            </a:r>
          </a:p>
          <a:p>
            <a:pPr algn="ctr"/>
            <a:r>
              <a:rPr lang="en-US" sz="1100" i="1" smtClean="0">
                <a:latin typeface="Times New Roman" panose="02020603050405020304" pitchFamily="18" charset="0"/>
                <a:cs typeface="Times New Roman" panose="02020603050405020304" pitchFamily="18" charset="0"/>
              </a:rPr>
              <a:t>(Request get information model/machine)</a:t>
            </a:r>
            <a:endParaRPr lang="en-US" sz="1300" i="1">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a:off x="5844183" y="2773915"/>
            <a:ext cx="2052042" cy="69311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5" name="Straight Arrow Connector 54"/>
          <p:cNvCxnSpPr/>
          <p:nvPr/>
        </p:nvCxnSpPr>
        <p:spPr>
          <a:xfrm>
            <a:off x="5780187" y="3322455"/>
            <a:ext cx="1992213" cy="664020"/>
          </a:xfrm>
          <a:prstGeom prst="straightConnector1">
            <a:avLst/>
          </a:prstGeom>
          <a:ln>
            <a:prstDash val="lgDash"/>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66" name="TextBox 65"/>
          <p:cNvSpPr txBox="1"/>
          <p:nvPr/>
        </p:nvSpPr>
        <p:spPr>
          <a:xfrm>
            <a:off x="5720358" y="2076450"/>
            <a:ext cx="2141933" cy="477054"/>
          </a:xfrm>
          <a:prstGeom prst="rect">
            <a:avLst/>
          </a:prstGeom>
          <a:noFill/>
        </p:spPr>
        <p:txBody>
          <a:bodyPr wrap="none" rtlCol="0">
            <a:spAutoFit/>
          </a:bodyPr>
          <a:lstStyle/>
          <a:p>
            <a:pPr algn="ctr"/>
            <a:r>
              <a:rPr lang="en-US" sz="1400" b="1" smtClean="0">
                <a:latin typeface="Times New Roman" panose="02020603050405020304" pitchFamily="18" charset="0"/>
                <a:cs typeface="Times New Roman" panose="02020603050405020304" pitchFamily="18" charset="0"/>
              </a:rPr>
              <a:t>3, Server (Image)</a:t>
            </a:r>
            <a:r>
              <a:rPr lang="en-US" sz="1100" smtClean="0">
                <a:latin typeface="Times New Roman" panose="02020603050405020304" pitchFamily="18" charset="0"/>
                <a:cs typeface="Times New Roman" panose="02020603050405020304" pitchFamily="18" charset="0"/>
              </a:rPr>
              <a:t> </a:t>
            </a:r>
          </a:p>
          <a:p>
            <a:pPr algn="ctr"/>
            <a:r>
              <a:rPr lang="en-US" sz="1100" i="1" smtClean="0">
                <a:latin typeface="Times New Roman" panose="02020603050405020304" pitchFamily="18" charset="0"/>
                <a:cs typeface="Times New Roman" panose="02020603050405020304" pitchFamily="18" charset="0"/>
              </a:rPr>
              <a:t>(Request get</a:t>
            </a:r>
            <a:r>
              <a:rPr lang="en-US" sz="1100" i="1">
                <a:latin typeface="Times New Roman" panose="02020603050405020304" pitchFamily="18" charset="0"/>
                <a:cs typeface="Times New Roman" panose="02020603050405020304" pitchFamily="18" charset="0"/>
              </a:rPr>
              <a:t> machine</a:t>
            </a:r>
            <a:r>
              <a:rPr lang="en-US" sz="1100" i="1" smtClean="0">
                <a:latin typeface="Times New Roman" panose="02020603050405020304" pitchFamily="18" charset="0"/>
                <a:cs typeface="Times New Roman" panose="02020603050405020304" pitchFamily="18" charset="0"/>
              </a:rPr>
              <a:t> information)</a:t>
            </a:r>
            <a:endParaRPr lang="en-US" sz="1100" i="1">
              <a:latin typeface="Times New Roman" panose="02020603050405020304" pitchFamily="18" charset="0"/>
              <a:cs typeface="Times New Roman" panose="02020603050405020304" pitchFamily="18" charset="0"/>
            </a:endParaRPr>
          </a:p>
        </p:txBody>
      </p:sp>
      <p:sp>
        <p:nvSpPr>
          <p:cNvPr id="77" name="TextBox 76"/>
          <p:cNvSpPr txBox="1"/>
          <p:nvPr/>
        </p:nvSpPr>
        <p:spPr>
          <a:xfrm rot="1147366">
            <a:off x="5783261" y="3137609"/>
            <a:ext cx="2008883" cy="477054"/>
          </a:xfrm>
          <a:prstGeom prst="rect">
            <a:avLst/>
          </a:prstGeom>
          <a:noFill/>
        </p:spPr>
        <p:txBody>
          <a:bodyPr wrap="none" rtlCol="0">
            <a:spAutoFit/>
          </a:bodyPr>
          <a:lstStyle/>
          <a:p>
            <a:pPr algn="ctr"/>
            <a:r>
              <a:rPr lang="en-US" sz="1400" b="1" smtClean="0">
                <a:latin typeface="Times New Roman" panose="02020603050405020304" pitchFamily="18" charset="0"/>
                <a:cs typeface="Times New Roman" panose="02020603050405020304" pitchFamily="18" charset="0"/>
              </a:rPr>
              <a:t>4, Server (Characters)</a:t>
            </a:r>
            <a:r>
              <a:rPr lang="en-US" sz="1100" smtClean="0">
                <a:latin typeface="Times New Roman" panose="02020603050405020304" pitchFamily="18" charset="0"/>
                <a:cs typeface="Times New Roman" panose="02020603050405020304" pitchFamily="18" charset="0"/>
              </a:rPr>
              <a:t> </a:t>
            </a:r>
          </a:p>
          <a:p>
            <a:pPr algn="ctr"/>
            <a:r>
              <a:rPr lang="en-US" sz="1100" i="1" smtClean="0">
                <a:latin typeface="Times New Roman" panose="02020603050405020304" pitchFamily="18" charset="0"/>
                <a:cs typeface="Times New Roman" panose="02020603050405020304" pitchFamily="18" charset="0"/>
              </a:rPr>
              <a:t>(Request get model information)</a:t>
            </a:r>
            <a:endParaRPr lang="en-US" sz="1100" i="1">
              <a:latin typeface="Times New Roman" panose="02020603050405020304" pitchFamily="18" charset="0"/>
              <a:cs typeface="Times New Roman" panose="02020603050405020304" pitchFamily="18" charset="0"/>
            </a:endParaRPr>
          </a:p>
        </p:txBody>
      </p:sp>
      <p:cxnSp>
        <p:nvCxnSpPr>
          <p:cNvPr id="83" name="Straight Arrow Connector 82"/>
          <p:cNvCxnSpPr/>
          <p:nvPr/>
        </p:nvCxnSpPr>
        <p:spPr>
          <a:xfrm>
            <a:off x="2246120" y="2996309"/>
            <a:ext cx="2352168" cy="0"/>
          </a:xfrm>
          <a:prstGeom prst="straightConnector1">
            <a:avLst/>
          </a:prstGeom>
          <a:ln>
            <a:solidFill>
              <a:srgbClr val="00B0F0"/>
            </a:solidFill>
            <a:prstDash val="lgDash"/>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81" name="Rounded Rectangular Callout 80"/>
          <p:cNvSpPr/>
          <p:nvPr/>
        </p:nvSpPr>
        <p:spPr>
          <a:xfrm>
            <a:off x="5999693" y="4812006"/>
            <a:ext cx="2769514" cy="1598319"/>
          </a:xfrm>
          <a:prstGeom prst="wedgeRoundRectCallout">
            <a:avLst>
              <a:gd name="adj1" fmla="val 40990"/>
              <a:gd name="adj2" fmla="val -81277"/>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Model Information:</a:t>
            </a:r>
          </a:p>
          <a:p>
            <a:r>
              <a:rPr lang="en-US" sz="1300" smtClean="0">
                <a:latin typeface="Times New Roman" panose="02020603050405020304" pitchFamily="18" charset="0"/>
                <a:cs typeface="Times New Roman" panose="02020603050405020304" pitchFamily="18" charset="0"/>
              </a:rPr>
              <a:t>- Model name</a:t>
            </a:r>
          </a:p>
          <a:p>
            <a:r>
              <a:rPr lang="en-US" sz="1300" smtClean="0">
                <a:latin typeface="Times New Roman" panose="02020603050405020304" pitchFamily="18" charset="0"/>
                <a:cs typeface="Times New Roman" panose="02020603050405020304" pitchFamily="18" charset="0"/>
              </a:rPr>
              <a:t>- W/O no</a:t>
            </a:r>
          </a:p>
          <a:p>
            <a:r>
              <a:rPr lang="en-US" sz="1300" smtClean="0">
                <a:latin typeface="Times New Roman" panose="02020603050405020304" pitchFamily="18" charset="0"/>
                <a:cs typeface="Times New Roman" panose="02020603050405020304" pitchFamily="18" charset="0"/>
              </a:rPr>
              <a:t>- Reason (</a:t>
            </a:r>
            <a:r>
              <a:rPr lang="zh-TW" altLang="en-US" sz="1400"/>
              <a:t>首件檢查原因</a:t>
            </a:r>
            <a:r>
              <a:rPr lang="en-US" sz="1300" smtClean="0">
                <a:latin typeface="Times New Roman" panose="02020603050405020304" pitchFamily="18" charset="0"/>
                <a:cs typeface="Times New Roman" panose="02020603050405020304" pitchFamily="18" charset="0"/>
              </a:rPr>
              <a:t>)</a:t>
            </a:r>
          </a:p>
          <a:p>
            <a:r>
              <a:rPr lang="en-US" sz="1300" smtClean="0">
                <a:latin typeface="Times New Roman" panose="02020603050405020304" pitchFamily="18" charset="0"/>
                <a:cs typeface="Times New Roman" panose="02020603050405020304" pitchFamily="18" charset="0"/>
              </a:rPr>
              <a:t>- Type (</a:t>
            </a:r>
            <a:r>
              <a:rPr lang="ja-JP" altLang="en-US" sz="1400"/>
              <a:t>機種</a:t>
            </a:r>
            <a:r>
              <a:rPr lang="en-US" sz="1300" smtClean="0">
                <a:latin typeface="Times New Roman" panose="02020603050405020304" pitchFamily="18" charset="0"/>
                <a:cs typeface="Times New Roman" panose="02020603050405020304" pitchFamily="18" charset="0"/>
              </a:rPr>
              <a:t>): ROSH/NON-ROSH</a:t>
            </a:r>
          </a:p>
          <a:p>
            <a:r>
              <a:rPr lang="en-US" sz="1300" smtClean="0">
                <a:latin typeface="Times New Roman" panose="02020603050405020304" pitchFamily="18" charset="0"/>
                <a:cs typeface="Times New Roman" panose="02020603050405020304" pitchFamily="18" charset="0"/>
              </a:rPr>
              <a:t>- ECN: ECN number</a:t>
            </a:r>
          </a:p>
          <a:p>
            <a:r>
              <a:rPr lang="en-US" sz="130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Webservice IT Allpart</a:t>
            </a:r>
            <a:endParaRPr lang="en-US" sz="1300" b="1">
              <a:solidFill>
                <a:srgbClr val="00B050"/>
              </a:solidFill>
              <a:latin typeface="Times New Roman" panose="02020603050405020304" pitchFamily="18" charset="0"/>
              <a:cs typeface="Times New Roman" panose="02020603050405020304" pitchFamily="18" charset="0"/>
            </a:endParaRPr>
          </a:p>
        </p:txBody>
      </p:sp>
      <p:sp>
        <p:nvSpPr>
          <p:cNvPr id="85" name="Rounded Rectangular Callout 84"/>
          <p:cNvSpPr/>
          <p:nvPr/>
        </p:nvSpPr>
        <p:spPr>
          <a:xfrm>
            <a:off x="5828243" y="78888"/>
            <a:ext cx="2769514" cy="1407756"/>
          </a:xfrm>
          <a:prstGeom prst="wedgeRoundRectCallout">
            <a:avLst>
              <a:gd name="adj1" fmla="val 45805"/>
              <a:gd name="adj2" fmla="val 70654"/>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Reflow Information:</a:t>
            </a:r>
          </a:p>
          <a:p>
            <a:r>
              <a:rPr lang="en-US" sz="1300" smtClean="0">
                <a:latin typeface="Times New Roman" panose="02020603050405020304" pitchFamily="18" charset="0"/>
                <a:cs typeface="Times New Roman" panose="02020603050405020304" pitchFamily="18" charset="0"/>
              </a:rPr>
              <a:t>- Program name/version</a:t>
            </a:r>
          </a:p>
          <a:p>
            <a:r>
              <a:rPr lang="en-US" sz="1300" smtClean="0">
                <a:latin typeface="Times New Roman" panose="02020603050405020304" pitchFamily="18" charset="0"/>
                <a:cs typeface="Times New Roman" panose="02020603050405020304" pitchFamily="18" charset="0"/>
              </a:rPr>
              <a:t>- Temperature of  24 zone</a:t>
            </a:r>
          </a:p>
          <a:p>
            <a:r>
              <a:rPr lang="en-US" sz="1300" smtClean="0">
                <a:latin typeface="Times New Roman" panose="02020603050405020304" pitchFamily="18" charset="0"/>
                <a:cs typeface="Times New Roman" panose="02020603050405020304" pitchFamily="18" charset="0"/>
              </a:rPr>
              <a:t>- Conveyor information</a:t>
            </a:r>
          </a:p>
          <a:p>
            <a:r>
              <a:rPr lang="en-US" sz="1300" smtClean="0">
                <a:latin typeface="Times New Roman" panose="02020603050405020304" pitchFamily="18" charset="0"/>
                <a:cs typeface="Times New Roman" panose="02020603050405020304" pitchFamily="18" charset="0"/>
              </a:rPr>
              <a:t>- Blowerfan information</a:t>
            </a:r>
          </a:p>
          <a:p>
            <a:r>
              <a:rPr lang="en-US" sz="1300"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FII Program</a:t>
            </a:r>
            <a:endParaRPr lang="en-US" sz="1300" b="1">
              <a:solidFill>
                <a:srgbClr val="00B050"/>
              </a:solidFill>
              <a:latin typeface="Times New Roman" panose="02020603050405020304" pitchFamily="18" charset="0"/>
              <a:cs typeface="Times New Roman" panose="02020603050405020304" pitchFamily="18" charset="0"/>
            </a:endParaRPr>
          </a:p>
        </p:txBody>
      </p:sp>
      <p:sp>
        <p:nvSpPr>
          <p:cNvPr id="86" name="Rounded Rectangular Callout 85"/>
          <p:cNvSpPr/>
          <p:nvPr/>
        </p:nvSpPr>
        <p:spPr>
          <a:xfrm>
            <a:off x="2384055" y="4123799"/>
            <a:ext cx="2769514" cy="1168494"/>
          </a:xfrm>
          <a:prstGeom prst="wedgeRoundRectCallout">
            <a:avLst>
              <a:gd name="adj1" fmla="val 49588"/>
              <a:gd name="adj2" fmla="val -97641"/>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Program Image Process:</a:t>
            </a:r>
          </a:p>
          <a:p>
            <a:r>
              <a:rPr lang="en-US" sz="1300" smtClean="0">
                <a:latin typeface="Times New Roman" panose="02020603050405020304" pitchFamily="18" charset="0"/>
                <a:cs typeface="Times New Roman" panose="02020603050405020304" pitchFamily="18" charset="0"/>
              </a:rPr>
              <a:t>- Encodes data into images</a:t>
            </a:r>
          </a:p>
          <a:p>
            <a:r>
              <a:rPr lang="en-US" sz="1300" smtClean="0">
                <a:latin typeface="Times New Roman" panose="02020603050405020304" pitchFamily="18" charset="0"/>
                <a:cs typeface="Times New Roman" panose="02020603050405020304" pitchFamily="18" charset="0"/>
              </a:rPr>
              <a:t>- Image data storage</a:t>
            </a:r>
          </a:p>
          <a:p>
            <a:r>
              <a:rPr lang="en-US" sz="1300" smtClean="0">
                <a:latin typeface="Times New Roman" panose="02020603050405020304" pitchFamily="18" charset="0"/>
                <a:cs typeface="Times New Roman" panose="02020603050405020304" pitchFamily="18" charset="0"/>
              </a:rPr>
              <a:t>- Convert from images to data report</a:t>
            </a:r>
          </a:p>
          <a:p>
            <a:r>
              <a:rPr lang="en-US" sz="130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FII Program</a:t>
            </a:r>
            <a:endParaRPr lang="en-US" sz="1300">
              <a:latin typeface="Times New Roman" panose="02020603050405020304" pitchFamily="18" charset="0"/>
              <a:cs typeface="Times New Roman" panose="02020603050405020304" pitchFamily="18" charset="0"/>
            </a:endParaRPr>
          </a:p>
        </p:txBody>
      </p:sp>
      <p:grpSp>
        <p:nvGrpSpPr>
          <p:cNvPr id="82" name="Group 81"/>
          <p:cNvGrpSpPr/>
          <p:nvPr/>
        </p:nvGrpSpPr>
        <p:grpSpPr>
          <a:xfrm>
            <a:off x="9064481" y="1000125"/>
            <a:ext cx="2609530" cy="3524250"/>
            <a:chOff x="9026381" y="1000125"/>
            <a:chExt cx="2609530" cy="3524250"/>
          </a:xfrm>
        </p:grpSpPr>
        <p:sp>
          <p:nvSpPr>
            <p:cNvPr id="6" name="Rectangle 5"/>
            <p:cNvSpPr/>
            <p:nvPr/>
          </p:nvSpPr>
          <p:spPr>
            <a:xfrm>
              <a:off x="10071085" y="1000125"/>
              <a:ext cx="1564826" cy="3524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smtClean="0">
                  <a:solidFill>
                    <a:schemeClr val="bg1"/>
                  </a:solidFill>
                  <a:latin typeface="Times New Roman" panose="02020603050405020304" pitchFamily="18" charset="0"/>
                  <a:cs typeface="Times New Roman" panose="02020603050405020304" pitchFamily="18" charset="0"/>
                </a:rPr>
                <a:t>SMT Line</a:t>
              </a:r>
            </a:p>
            <a:p>
              <a:pPr algn="ctr"/>
              <a:r>
                <a:rPr lang="en-US" sz="1200" b="1" i="1" smtClean="0">
                  <a:solidFill>
                    <a:schemeClr val="bg1"/>
                  </a:solidFill>
                  <a:latin typeface="Times New Roman" panose="02020603050405020304" pitchFamily="18" charset="0"/>
                  <a:cs typeface="Times New Roman" panose="02020603050405020304" pitchFamily="18" charset="0"/>
                </a:rPr>
                <a:t>(Reflow)</a:t>
              </a:r>
              <a:endParaRPr lang="en-US" b="1" i="1">
                <a:solidFill>
                  <a:schemeClr val="bg1"/>
                </a:solidFill>
                <a:latin typeface="Times New Roman" panose="02020603050405020304" pitchFamily="18" charset="0"/>
                <a:cs typeface="Times New Roman" panose="02020603050405020304" pitchFamily="18" charset="0"/>
              </a:endParaRPr>
            </a:p>
          </p:txBody>
        </p:sp>
        <p:pic>
          <p:nvPicPr>
            <p:cNvPr id="36"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1010357"/>
              <a:ext cx="1386967" cy="72021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1735316"/>
              <a:ext cx="1386967" cy="720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375635" y="1217006"/>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ETC</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pic>
          <p:nvPicPr>
            <p:cNvPr id="45"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2460275"/>
              <a:ext cx="1386967" cy="72021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3185234"/>
              <a:ext cx="1386967" cy="72021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a:off x="9772650" y="1420350"/>
              <a:ext cx="0" cy="2310494"/>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a:off x="9763125" y="1418087"/>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0" name="Straight Connector 59"/>
            <p:cNvCxnSpPr/>
            <p:nvPr/>
          </p:nvCxnSpPr>
          <p:spPr>
            <a:xfrm>
              <a:off x="9772650" y="3720181"/>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763124" y="2928241"/>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772649" y="2219324"/>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131156" y="2352870"/>
              <a:ext cx="631968" cy="0"/>
            </a:xfrm>
            <a:prstGeom prst="line">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80" name="TextBox 79"/>
            <p:cNvSpPr txBox="1"/>
            <p:nvPr/>
          </p:nvSpPr>
          <p:spPr>
            <a:xfrm>
              <a:off x="9026381" y="2105725"/>
              <a:ext cx="798617" cy="492443"/>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Connect</a:t>
              </a:r>
            </a:p>
            <a:p>
              <a:r>
                <a:rPr lang="en-US" sz="1300" smtClean="0">
                  <a:latin typeface="Times New Roman" panose="02020603050405020304" pitchFamily="18" charset="0"/>
                  <a:cs typeface="Times New Roman" panose="02020603050405020304" pitchFamily="18" charset="0"/>
                </a:rPr>
                <a:t>(TCP/IP)</a:t>
              </a:r>
              <a:endParaRPr lang="en-US" sz="1300">
                <a:latin typeface="Times New Roman" panose="02020603050405020304" pitchFamily="18" charset="0"/>
                <a:cs typeface="Times New Roman" panose="02020603050405020304" pitchFamily="18" charset="0"/>
              </a:endParaRPr>
            </a:p>
          </p:txBody>
        </p:sp>
        <p:sp>
          <p:nvSpPr>
            <p:cNvPr id="87" name="TextBox 86"/>
            <p:cNvSpPr txBox="1"/>
            <p:nvPr/>
          </p:nvSpPr>
          <p:spPr>
            <a:xfrm>
              <a:off x="10375635" y="1932772"/>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HELLER</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sp>
          <p:nvSpPr>
            <p:cNvPr id="88" name="TextBox 87"/>
            <p:cNvSpPr txBox="1"/>
            <p:nvPr/>
          </p:nvSpPr>
          <p:spPr>
            <a:xfrm>
              <a:off x="10375635" y="2659276"/>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XPM</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sp>
          <p:nvSpPr>
            <p:cNvPr id="89" name="TextBox 88"/>
            <p:cNvSpPr txBox="1"/>
            <p:nvPr/>
          </p:nvSpPr>
          <p:spPr>
            <a:xfrm>
              <a:off x="10375635" y="3395186"/>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SONIC</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grpSp>
      <p:sp>
        <p:nvSpPr>
          <p:cNvPr id="91" name="TextBox 90"/>
          <p:cNvSpPr txBox="1"/>
          <p:nvPr/>
        </p:nvSpPr>
        <p:spPr>
          <a:xfrm>
            <a:off x="136187" y="78887"/>
            <a:ext cx="4676280" cy="584775"/>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FAI Checklist</a:t>
            </a:r>
            <a:r>
              <a:rPr lang="en-US" smtClean="0">
                <a:latin typeface="Times New Roman" panose="02020603050405020304" pitchFamily="18" charset="0"/>
                <a:cs typeface="Times New Roman" panose="02020603050405020304" pitchFamily="18" charset="0"/>
              </a:rPr>
              <a:t> </a:t>
            </a:r>
          </a:p>
          <a:p>
            <a:r>
              <a:rPr lang="en-US" sz="1400" i="1" smtClean="0">
                <a:latin typeface="Times New Roman" panose="02020603050405020304" pitchFamily="18" charset="0"/>
                <a:cs typeface="Times New Roman" panose="02020603050405020304" pitchFamily="18" charset="0"/>
              </a:rPr>
              <a:t>(Automation fill data model information/machine information)</a:t>
            </a:r>
            <a:endParaRPr lang="en-US" sz="1400" b="1" i="1" dirty="0">
              <a:latin typeface="Times New Roman" panose="02020603050405020304" pitchFamily="18" charset="0"/>
              <a:cs typeface="Times New Roman" panose="02020603050405020304" pitchFamily="18" charset="0"/>
            </a:endParaRPr>
          </a:p>
        </p:txBody>
      </p:sp>
      <p:sp>
        <p:nvSpPr>
          <p:cNvPr id="92" name="Rounded Rectangular Callout 91"/>
          <p:cNvSpPr/>
          <p:nvPr/>
        </p:nvSpPr>
        <p:spPr>
          <a:xfrm>
            <a:off x="9659185" y="5123923"/>
            <a:ext cx="2464825" cy="1038752"/>
          </a:xfrm>
          <a:prstGeom prst="wedgeRoundRectCallout">
            <a:avLst>
              <a:gd name="adj1" fmla="val 18979"/>
              <a:gd name="adj2" fmla="val -129735"/>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Program screenshot: </a:t>
            </a:r>
            <a:endParaRPr lang="en-US" sz="1300" smtClean="0">
              <a:latin typeface="Times New Roman" panose="02020603050405020304" pitchFamily="18" charset="0"/>
              <a:cs typeface="Times New Roman" panose="02020603050405020304" pitchFamily="18" charset="0"/>
            </a:endParaRPr>
          </a:p>
          <a:p>
            <a:r>
              <a:rPr lang="en-US" sz="1300" smtClean="0">
                <a:latin typeface="Times New Roman" panose="02020603050405020304" pitchFamily="18" charset="0"/>
                <a:cs typeface="Times New Roman" panose="02020603050405020304" pitchFamily="18" charset="0"/>
              </a:rPr>
              <a:t>- Screenshot then checker checking FAI checklist</a:t>
            </a:r>
          </a:p>
          <a:p>
            <a:r>
              <a:rPr lang="en-US" sz="130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FII </a:t>
            </a:r>
            <a:r>
              <a:rPr lang="en-US" sz="1300" b="1"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Program</a:t>
            </a:r>
            <a:endParaRPr lang="en-US" sz="1300" b="1">
              <a:solidFill>
                <a:srgbClr val="00B05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36187" y="78887"/>
            <a:ext cx="2772169" cy="584775"/>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FAI Checklist</a:t>
            </a:r>
            <a:r>
              <a:rPr lang="en-US" smtClean="0">
                <a:latin typeface="Times New Roman" panose="02020603050405020304" pitchFamily="18" charset="0"/>
                <a:cs typeface="Times New Roman" panose="02020603050405020304" pitchFamily="18" charset="0"/>
              </a:rPr>
              <a:t> </a:t>
            </a:r>
          </a:p>
          <a:p>
            <a:r>
              <a:rPr lang="en-US" sz="1400" i="1" smtClean="0">
                <a:latin typeface="Times New Roman" panose="02020603050405020304" pitchFamily="18" charset="0"/>
                <a:cs typeface="Times New Roman" panose="02020603050405020304" pitchFamily="18" charset="0"/>
              </a:rPr>
              <a:t>(Validation content in FAI checklist)</a:t>
            </a:r>
            <a:endParaRPr lang="en-US" sz="1400" b="1" i="1" dirty="0">
              <a:latin typeface="Times New Roman" panose="02020603050405020304" pitchFamily="18" charset="0"/>
              <a:cs typeface="Times New Roman" panose="02020603050405020304" pitchFamily="18" charset="0"/>
            </a:endParaRPr>
          </a:p>
        </p:txBody>
      </p:sp>
      <p:pic>
        <p:nvPicPr>
          <p:cNvPr id="1026" name="Picture 2" descr="C:\Users\V0959579\Desktop\Screenshot_161007724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5976" y="1793709"/>
            <a:ext cx="2346836" cy="417215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V0959579\Desktop\Screenshot_161007724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8812" y="1793709"/>
            <a:ext cx="2346835" cy="4172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6" y="1793709"/>
            <a:ext cx="6044021" cy="40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15822" y="831731"/>
            <a:ext cx="4785092" cy="492443"/>
          </a:xfrm>
          <a:prstGeom prst="rect">
            <a:avLst/>
          </a:prstGeom>
          <a:noFill/>
        </p:spPr>
        <p:txBody>
          <a:bodyPr wrap="none" rtlCol="0">
            <a:spAutoFit/>
          </a:bodyPr>
          <a:lstStyle/>
          <a:p>
            <a:pPr algn="ctr"/>
            <a:r>
              <a:rPr lang="en-US" sz="1400" b="1" u="sng" smtClean="0">
                <a:latin typeface="Times New Roman" panose="02020603050405020304" pitchFamily="18" charset="0"/>
                <a:cs typeface="Times New Roman" panose="02020603050405020304" pitchFamily="18" charset="0"/>
              </a:rPr>
              <a:t>Admin System</a:t>
            </a:r>
          </a:p>
          <a:p>
            <a:pPr algn="ctr"/>
            <a:r>
              <a:rPr lang="en-US" sz="1200" smtClean="0">
                <a:latin typeface="Times New Roman" panose="02020603050405020304" pitchFamily="18" charset="0"/>
                <a:cs typeface="Times New Roman" panose="02020603050405020304" pitchFamily="18" charset="0"/>
              </a:rPr>
              <a:t>They will setup parameter for content on FAI checklist by Model and Line</a:t>
            </a:r>
            <a:endParaRPr lang="en-US" sz="1100">
              <a:latin typeface="Times New Roman" panose="02020603050405020304" pitchFamily="18" charset="0"/>
              <a:cs typeface="Times New Roman" panose="02020603050405020304" pitchFamily="18" charset="0"/>
            </a:endParaRPr>
          </a:p>
        </p:txBody>
      </p:sp>
      <p:sp>
        <p:nvSpPr>
          <p:cNvPr id="43" name="TextBox 42"/>
          <p:cNvSpPr txBox="1"/>
          <p:nvPr/>
        </p:nvSpPr>
        <p:spPr>
          <a:xfrm>
            <a:off x="7128812" y="831731"/>
            <a:ext cx="4774000" cy="861774"/>
          </a:xfrm>
          <a:prstGeom prst="rect">
            <a:avLst/>
          </a:prstGeom>
          <a:noFill/>
        </p:spPr>
        <p:txBody>
          <a:bodyPr wrap="square" rtlCol="0">
            <a:spAutoFit/>
          </a:bodyPr>
          <a:lstStyle/>
          <a:p>
            <a:pPr algn="ctr"/>
            <a:r>
              <a:rPr lang="en-US" sz="1400" b="1" u="sng" smtClean="0">
                <a:latin typeface="Times New Roman" panose="02020603050405020304" pitchFamily="18" charset="0"/>
                <a:cs typeface="Times New Roman" panose="02020603050405020304" pitchFamily="18" charset="0"/>
              </a:rPr>
              <a:t>Checker</a:t>
            </a:r>
          </a:p>
          <a:p>
            <a:pPr algn="ctr"/>
            <a:r>
              <a:rPr lang="en-US" sz="1200" smtClean="0">
                <a:latin typeface="Times New Roman" panose="02020603050405020304" pitchFamily="18" charset="0"/>
                <a:cs typeface="Times New Roman" panose="02020603050405020304" pitchFamily="18" charset="0"/>
              </a:rPr>
              <a:t>After Admin setup parameter for model, App will base on parameter so checking with value fill of checker, if content have issue then app will hightlight item for checker and they need re-check it.</a:t>
            </a:r>
            <a:endParaRPr lang="en-US" sz="1100">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H="1" flipV="1">
            <a:off x="7427343" y="3416060"/>
            <a:ext cx="112144" cy="2794959"/>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27479" y="6125188"/>
            <a:ext cx="2209964" cy="492443"/>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300" u="sng" smtClean="0">
                <a:solidFill>
                  <a:srgbClr val="0070C0"/>
                </a:solidFill>
                <a:latin typeface="Times New Roman" panose="02020603050405020304" pitchFamily="18" charset="0"/>
                <a:cs typeface="Times New Roman" panose="02020603050405020304" pitchFamily="18" charset="0"/>
              </a:rPr>
              <a:t>15 – 14 (Kg)</a:t>
            </a:r>
          </a:p>
          <a:p>
            <a:r>
              <a:rPr lang="en-US" sz="1300" b="1" smtClean="0">
                <a:latin typeface="Times New Roman" panose="02020603050405020304" pitchFamily="18" charset="0"/>
                <a:cs typeface="Times New Roman" panose="02020603050405020304" pitchFamily="18" charset="0"/>
              </a:rPr>
              <a:t>UTL</a:t>
            </a:r>
            <a:r>
              <a:rPr lang="en-US" sz="1300" smtClean="0">
                <a:latin typeface="Times New Roman" panose="02020603050405020304" pitchFamily="18" charset="0"/>
                <a:cs typeface="Times New Roman" panose="02020603050405020304" pitchFamily="18" charset="0"/>
              </a:rPr>
              <a:t>: 15   </a:t>
            </a:r>
            <a:r>
              <a:rPr lang="en-US" sz="1300" b="1" smtClean="0">
                <a:latin typeface="Times New Roman" panose="02020603050405020304" pitchFamily="18" charset="0"/>
                <a:cs typeface="Times New Roman" panose="02020603050405020304" pitchFamily="18" charset="0"/>
              </a:rPr>
              <a:t>LTL</a:t>
            </a:r>
            <a:r>
              <a:rPr lang="en-US" sz="1300" smtClean="0">
                <a:latin typeface="Times New Roman" panose="02020603050405020304" pitchFamily="18" charset="0"/>
                <a:cs typeface="Times New Roman" panose="02020603050405020304" pitchFamily="18" charset="0"/>
              </a:rPr>
              <a:t>: 14   </a:t>
            </a:r>
            <a:r>
              <a:rPr lang="en-US" sz="1300" b="1" smtClean="0">
                <a:latin typeface="Times New Roman" panose="02020603050405020304" pitchFamily="18" charset="0"/>
                <a:cs typeface="Times New Roman" panose="02020603050405020304" pitchFamily="18" charset="0"/>
              </a:rPr>
              <a:t>Unit</a:t>
            </a:r>
            <a:r>
              <a:rPr lang="en-US" sz="1300" smtClean="0">
                <a:latin typeface="Times New Roman" panose="02020603050405020304" pitchFamily="18" charset="0"/>
                <a:cs typeface="Times New Roman" panose="02020603050405020304" pitchFamily="18" charset="0"/>
              </a:rPr>
              <a:t>: Kg</a:t>
            </a:r>
            <a:endParaRPr lang="en-US" sz="1300">
              <a:latin typeface="Times New Roman" panose="02020603050405020304" pitchFamily="18" charset="0"/>
              <a:cs typeface="Times New Roman" panose="02020603050405020304" pitchFamily="18" charset="0"/>
            </a:endParaRPr>
          </a:p>
        </p:txBody>
      </p:sp>
      <p:sp>
        <p:nvSpPr>
          <p:cNvPr id="51" name="TextBox 50"/>
          <p:cNvSpPr txBox="1"/>
          <p:nvPr/>
        </p:nvSpPr>
        <p:spPr>
          <a:xfrm>
            <a:off x="9555976" y="6216141"/>
            <a:ext cx="2230098" cy="29238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300" smtClean="0">
                <a:solidFill>
                  <a:srgbClr val="FF0000"/>
                </a:solidFill>
                <a:latin typeface="Times New Roman" panose="02020603050405020304" pitchFamily="18" charset="0"/>
                <a:cs typeface="Times New Roman" panose="02020603050405020304" pitchFamily="18" charset="0"/>
              </a:rPr>
              <a:t>App hightlight item have issue</a:t>
            </a:r>
            <a:endParaRPr lang="en-US" sz="1300">
              <a:solidFill>
                <a:srgbClr val="FF0000"/>
              </a:solidFill>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flipV="1">
            <a:off x="10679651" y="4364966"/>
            <a:ext cx="49743" cy="176022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9790981" y="3114136"/>
            <a:ext cx="888670" cy="301105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36187" y="78887"/>
            <a:ext cx="2138680" cy="583565"/>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Machine Collection </a:t>
            </a:r>
          </a:p>
          <a:p>
            <a:r>
              <a:rPr lang="en-US" sz="1400" i="1" smtClean="0">
                <a:latin typeface="Times New Roman" panose="02020603050405020304" pitchFamily="18" charset="0"/>
                <a:cs typeface="Times New Roman" panose="02020603050405020304" pitchFamily="18" charset="0"/>
              </a:rPr>
              <a:t>(Mounter)</a:t>
            </a:r>
            <a:endParaRPr lang="en-US" sz="1400" b="1" i="1" dirty="0">
              <a:latin typeface="Times New Roman" panose="02020603050405020304" pitchFamily="18" charset="0"/>
              <a:cs typeface="Times New Roman" panose="02020603050405020304" pitchFamily="18" charset="0"/>
            </a:endParaRPr>
          </a:p>
        </p:txBody>
      </p:sp>
      <p:pic>
        <p:nvPicPr>
          <p:cNvPr id="2050" name="Picture 2" descr="C:\Users\V0959579\Desktop\Tuyen\Report\mobile2.pn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31800" y="773430"/>
            <a:ext cx="1546225" cy="285115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p:cNvSpPr/>
          <p:nvPr/>
        </p:nvSpPr>
        <p:spPr>
          <a:xfrm>
            <a:off x="3187700" y="1730375"/>
            <a:ext cx="1301115" cy="12611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FII Server</a:t>
            </a:r>
            <a:endParaRPr lang="en-US" sz="1300">
              <a:latin typeface="Times New Roman" panose="02020603050405020304" pitchFamily="18" charset="0"/>
              <a:cs typeface="Times New Roman" panose="02020603050405020304" pitchFamily="18" charset="0"/>
            </a:endParaRPr>
          </a:p>
        </p:txBody>
      </p:sp>
      <p:sp>
        <p:nvSpPr>
          <p:cNvPr id="3" name="Flowchart: Magnetic Disk 2"/>
          <p:cNvSpPr/>
          <p:nvPr/>
        </p:nvSpPr>
        <p:spPr>
          <a:xfrm>
            <a:off x="5753100" y="1764030"/>
            <a:ext cx="1301115" cy="12611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ME Server</a:t>
            </a:r>
            <a:endParaRPr lang="en-US" sz="1300">
              <a:latin typeface="Times New Roman" panose="02020603050405020304" pitchFamily="18" charset="0"/>
              <a:cs typeface="Times New Roman" panose="02020603050405020304" pitchFamily="18" charset="0"/>
            </a:endParaRPr>
          </a:p>
        </p:txBody>
      </p:sp>
      <p:pic>
        <p:nvPicPr>
          <p:cNvPr id="46" name="Picture 2" descr="C:\Users\V0959579\Desktop\smt-line_5.png"/>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27331" r="56348"/>
          <a:stretch>
            <a:fillRect/>
          </a:stretch>
        </p:blipFill>
        <p:spPr bwMode="auto">
          <a:xfrm>
            <a:off x="8770620" y="2331720"/>
            <a:ext cx="1802765" cy="12674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7678420" y="168275"/>
            <a:ext cx="2599690" cy="1267460"/>
            <a:chOff x="13092" y="1043"/>
            <a:chExt cx="4094" cy="1996"/>
          </a:xfrm>
        </p:grpSpPr>
        <p:pic>
          <p:nvPicPr>
            <p:cNvPr id="7"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016" r="72663"/>
            <a:stretch>
              <a:fillRect/>
            </a:stretch>
          </p:blipFill>
          <p:spPr bwMode="auto">
            <a:xfrm>
              <a:off x="13092" y="1043"/>
              <a:ext cx="2839" cy="199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15813" y="1433"/>
              <a:ext cx="1373" cy="483"/>
            </a:xfrm>
            <a:prstGeom prst="rect">
              <a:avLst/>
            </a:prstGeom>
            <a:noFill/>
          </p:spPr>
          <p:txBody>
            <a:bodyPr wrap="square" rtlCol="0">
              <a:spAutoFit/>
            </a:bodyPr>
            <a:lstStyle/>
            <a:p>
              <a:pPr algn="ctr"/>
              <a:r>
                <a:rPr lang="en-US" sz="1400" b="1">
                  <a:solidFill>
                    <a:schemeClr val="accent4"/>
                  </a:solidFill>
                  <a:latin typeface="Times New Roman" panose="02020603050405020304" pitchFamily="18" charset="0"/>
                  <a:cs typeface="Times New Roman" panose="02020603050405020304" pitchFamily="18" charset="0"/>
                </a:rPr>
                <a:t>Printer</a:t>
              </a:r>
            </a:p>
          </p:txBody>
        </p:sp>
      </p:grpSp>
      <p:sp>
        <p:nvSpPr>
          <p:cNvPr id="10" name="Text Box 9"/>
          <p:cNvSpPr txBox="1"/>
          <p:nvPr/>
        </p:nvSpPr>
        <p:spPr>
          <a:xfrm>
            <a:off x="10448925" y="2649855"/>
            <a:ext cx="1082675" cy="306705"/>
          </a:xfrm>
          <a:prstGeom prst="rect">
            <a:avLst/>
          </a:prstGeom>
          <a:noFill/>
        </p:spPr>
        <p:txBody>
          <a:bodyPr wrap="square" rtlCol="0">
            <a:spAutoFit/>
          </a:bodyPr>
          <a:lstStyle/>
          <a:p>
            <a:pPr algn="ctr"/>
            <a:r>
              <a:rPr lang="en-US" sz="1400" b="1">
                <a:solidFill>
                  <a:srgbClr val="00B050"/>
                </a:solidFill>
                <a:latin typeface="Times New Roman" panose="02020603050405020304" pitchFamily="18" charset="0"/>
                <a:cs typeface="Times New Roman" panose="02020603050405020304" pitchFamily="18" charset="0"/>
              </a:rPr>
              <a:t>Mounter</a:t>
            </a:r>
          </a:p>
        </p:txBody>
      </p:sp>
      <p:grpSp>
        <p:nvGrpSpPr>
          <p:cNvPr id="13" name="Group 12"/>
          <p:cNvGrpSpPr/>
          <p:nvPr/>
        </p:nvGrpSpPr>
        <p:grpSpPr>
          <a:xfrm>
            <a:off x="6821805" y="4404995"/>
            <a:ext cx="3298190" cy="1267460"/>
            <a:chOff x="12489" y="6961"/>
            <a:chExt cx="5194" cy="1996"/>
          </a:xfrm>
        </p:grpSpPr>
        <p:pic>
          <p:nvPicPr>
            <p:cNvPr id="6"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58" t="752" r="32921" b="-752"/>
            <a:stretch>
              <a:fillRect/>
            </a:stretch>
          </p:blipFill>
          <p:spPr bwMode="auto">
            <a:xfrm>
              <a:off x="12489" y="6961"/>
              <a:ext cx="4074" cy="19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1"/>
            <p:cNvSpPr txBox="1"/>
            <p:nvPr/>
          </p:nvSpPr>
          <p:spPr>
            <a:xfrm>
              <a:off x="15978" y="7441"/>
              <a:ext cx="1705" cy="483"/>
            </a:xfrm>
            <a:prstGeom prst="rect">
              <a:avLst/>
            </a:prstGeom>
            <a:noFill/>
          </p:spPr>
          <p:txBody>
            <a:bodyPr wrap="square" rtlCol="0">
              <a:spAutoFit/>
            </a:bodyPr>
            <a:lstStyle/>
            <a:p>
              <a:pPr algn="ctr"/>
              <a:r>
                <a:rPr lang="en-US" sz="1400" b="1">
                  <a:solidFill>
                    <a:srgbClr val="00B050"/>
                  </a:solidFill>
                  <a:latin typeface="Times New Roman" panose="02020603050405020304" pitchFamily="18" charset="0"/>
                  <a:cs typeface="Times New Roman" panose="02020603050405020304" pitchFamily="18" charset="0"/>
                </a:rPr>
                <a:t>Reflow</a:t>
              </a:r>
            </a:p>
          </p:txBody>
        </p:sp>
      </p:grpSp>
      <p:cxnSp>
        <p:nvCxnSpPr>
          <p:cNvPr id="15" name="Straight Arrow Connector 14"/>
          <p:cNvCxnSpPr/>
          <p:nvPr/>
        </p:nvCxnSpPr>
        <p:spPr>
          <a:xfrm>
            <a:off x="2165350" y="2219325"/>
            <a:ext cx="747395"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65350" y="2499360"/>
            <a:ext cx="747395" cy="0"/>
          </a:xfrm>
          <a:prstGeom prst="straightConnector1">
            <a:avLst/>
          </a:prstGeom>
          <a:ln>
            <a:solidFill>
              <a:schemeClr val="accent1"/>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4785995" y="2219325"/>
            <a:ext cx="747395"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785995" y="2499360"/>
            <a:ext cx="747395" cy="0"/>
          </a:xfrm>
          <a:prstGeom prst="straightConnector1">
            <a:avLst/>
          </a:prstGeom>
          <a:ln>
            <a:solidFill>
              <a:schemeClr val="accent1"/>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7015480" y="3183890"/>
            <a:ext cx="508000" cy="132270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a:off x="6660515" y="3270250"/>
            <a:ext cx="508000" cy="1341755"/>
          </a:xfrm>
          <a:prstGeom prst="straightConnector1">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7458710" y="2714625"/>
            <a:ext cx="1090295" cy="0"/>
          </a:xfrm>
          <a:prstGeom prst="straightConnector1">
            <a:avLst/>
          </a:prstGeom>
          <a:ln>
            <a:prstDash val="lgDash"/>
            <a:tailEnd type="arrow" w="med" len="med"/>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a:off x="7458710" y="3145155"/>
            <a:ext cx="1090295" cy="0"/>
          </a:xfrm>
          <a:prstGeom prst="straightConnector1">
            <a:avLst/>
          </a:prstGeom>
          <a:ln>
            <a:prstDash val="lgDash"/>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23" name="Oval Callout 22"/>
          <p:cNvSpPr/>
          <p:nvPr/>
        </p:nvSpPr>
        <p:spPr>
          <a:xfrm>
            <a:off x="9761220" y="5335905"/>
            <a:ext cx="1783715" cy="1236345"/>
          </a:xfrm>
          <a:prstGeom prst="wedgeEllipseCallout">
            <a:avLst>
              <a:gd name="adj1" fmla="val -61925"/>
              <a:gd name="adj2" fmla="val -46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Times New Roman" panose="02020603050405020304" pitchFamily="18" charset="0"/>
                <a:cs typeface="Times New Roman" panose="02020603050405020304" pitchFamily="18" charset="0"/>
              </a:rPr>
              <a:t>Parameter</a:t>
            </a:r>
          </a:p>
          <a:p>
            <a:pPr algn="ctr"/>
            <a:r>
              <a:rPr lang="en-US" sz="1400">
                <a:latin typeface="Times New Roman" panose="02020603050405020304" pitchFamily="18" charset="0"/>
                <a:cs typeface="Times New Roman" panose="02020603050405020304" pitchFamily="18" charset="0"/>
              </a:rPr>
              <a:t>+</a:t>
            </a:r>
          </a:p>
          <a:p>
            <a:pPr algn="ctr"/>
            <a:r>
              <a:rPr lang="en-US" sz="1400">
                <a:latin typeface="Times New Roman" panose="02020603050405020304" pitchFamily="18" charset="0"/>
                <a:cs typeface="Times New Roman" panose="02020603050405020304" pitchFamily="18" charset="0"/>
              </a:rPr>
              <a:t>Program name</a:t>
            </a:r>
          </a:p>
        </p:txBody>
      </p:sp>
      <p:sp>
        <p:nvSpPr>
          <p:cNvPr id="24" name="Oval Callout 23"/>
          <p:cNvSpPr/>
          <p:nvPr/>
        </p:nvSpPr>
        <p:spPr>
          <a:xfrm>
            <a:off x="9738995" y="3788410"/>
            <a:ext cx="2137410" cy="632460"/>
          </a:xfrm>
          <a:prstGeom prst="wedgeEllipseCallout">
            <a:avLst>
              <a:gd name="adj1" fmla="val -20380"/>
              <a:gd name="adj2" fmla="val -90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Times New Roman" panose="02020603050405020304" pitchFamily="18" charset="0"/>
                <a:cs typeface="Times New Roman" panose="02020603050405020304" pitchFamily="18" charset="0"/>
              </a:rPr>
              <a:t>Program name</a:t>
            </a:r>
          </a:p>
        </p:txBody>
      </p:sp>
      <p:cxnSp>
        <p:nvCxnSpPr>
          <p:cNvPr id="4" name="Straight Arrow Connector 3"/>
          <p:cNvCxnSpPr/>
          <p:nvPr/>
        </p:nvCxnSpPr>
        <p:spPr>
          <a:xfrm flipV="1">
            <a:off x="7015480" y="1372235"/>
            <a:ext cx="508000" cy="431800"/>
          </a:xfrm>
          <a:prstGeom prst="straightConnector1">
            <a:avLst/>
          </a:prstGeom>
          <a:ln>
            <a:prstDash val="lgDash"/>
            <a:tailEnd type="arrow" w="med" len="med"/>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flipV="1">
            <a:off x="7283450" y="1468755"/>
            <a:ext cx="681355" cy="593725"/>
          </a:xfrm>
          <a:prstGeom prst="straightConnector1">
            <a:avLst/>
          </a:prstGeom>
          <a:ln>
            <a:prstDash val="lgDash"/>
            <a:headEnd type="arrow" w="med" len="med"/>
            <a:tailEnd type="none" w="med" len="med"/>
          </a:ln>
        </p:spPr>
        <p:style>
          <a:lnRef idx="3">
            <a:schemeClr val="accent4"/>
          </a:lnRef>
          <a:fillRef idx="0">
            <a:schemeClr val="accent4"/>
          </a:fillRef>
          <a:effectRef idx="2">
            <a:schemeClr val="accent4"/>
          </a:effectRef>
          <a:fontRef idx="minor">
            <a:schemeClr val="tx1"/>
          </a:fontRef>
        </p:style>
      </p:cxnSp>
      <p:sp>
        <p:nvSpPr>
          <p:cNvPr id="11" name="Oval Callout 10"/>
          <p:cNvSpPr/>
          <p:nvPr/>
        </p:nvSpPr>
        <p:spPr>
          <a:xfrm>
            <a:off x="9915525" y="1350010"/>
            <a:ext cx="1783715" cy="1236345"/>
          </a:xfrm>
          <a:prstGeom prst="wedgeEllipseCallout">
            <a:avLst>
              <a:gd name="adj1" fmla="val -61925"/>
              <a:gd name="adj2" fmla="val -46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Times New Roman" panose="02020603050405020304" pitchFamily="18" charset="0"/>
                <a:cs typeface="Times New Roman" panose="02020603050405020304" pitchFamily="18" charset="0"/>
              </a:rPr>
              <a:t>Parameter</a:t>
            </a:r>
          </a:p>
          <a:p>
            <a:pPr algn="ctr"/>
            <a:r>
              <a:rPr lang="en-US" sz="1400">
                <a:latin typeface="Times New Roman" panose="02020603050405020304" pitchFamily="18" charset="0"/>
                <a:cs typeface="Times New Roman" panose="02020603050405020304" pitchFamily="18" charset="0"/>
              </a:rPr>
              <a:t>+</a:t>
            </a:r>
          </a:p>
          <a:p>
            <a:pPr algn="ctr"/>
            <a:r>
              <a:rPr lang="en-US" sz="1400">
                <a:latin typeface="Times New Roman" panose="02020603050405020304" pitchFamily="18" charset="0"/>
                <a:cs typeface="Times New Roman" panose="02020603050405020304" pitchFamily="18" charset="0"/>
              </a:rPr>
              <a:t>Program name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36187" y="78887"/>
            <a:ext cx="2138680" cy="583565"/>
          </a:xfrm>
          <a:prstGeom prst="rect">
            <a:avLst/>
          </a:prstGeom>
          <a:noFill/>
        </p:spPr>
        <p:txBody>
          <a:bodyPr wrap="none" rtlCol="0">
            <a:spAutoFit/>
          </a:bodyPr>
          <a:lstStyle/>
          <a:p>
            <a:r>
              <a:rPr lang="en-US" b="1" smtClean="0">
                <a:solidFill>
                  <a:srgbClr val="0070C0"/>
                </a:solidFill>
                <a:latin typeface="Times New Roman" panose="02020603050405020304" pitchFamily="18" charset="0"/>
                <a:cs typeface="Times New Roman" panose="02020603050405020304" pitchFamily="18" charset="0"/>
              </a:rPr>
              <a:t>Machine Collection </a:t>
            </a:r>
          </a:p>
          <a:p>
            <a:r>
              <a:rPr lang="en-US" sz="1400" i="1" smtClean="0">
                <a:latin typeface="Times New Roman" panose="02020603050405020304" pitchFamily="18" charset="0"/>
                <a:cs typeface="Times New Roman" panose="02020603050405020304" pitchFamily="18" charset="0"/>
              </a:rPr>
              <a:t>(In Line)</a:t>
            </a:r>
            <a:endParaRPr lang="en-US" sz="1400" b="1" i="1" dirty="0">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8860155" y="899795"/>
            <a:ext cx="2586990" cy="1574165"/>
            <a:chOff x="12489" y="6961"/>
            <a:chExt cx="4074" cy="2479"/>
          </a:xfrm>
        </p:grpSpPr>
        <p:pic>
          <p:nvPicPr>
            <p:cNvPr id="31"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58" t="752" r="32921" b="-752"/>
            <a:stretch>
              <a:fillRect/>
            </a:stretch>
          </p:blipFill>
          <p:spPr bwMode="auto">
            <a:xfrm>
              <a:off x="12489" y="6961"/>
              <a:ext cx="4074" cy="1996"/>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11"/>
            <p:cNvSpPr txBox="1"/>
            <p:nvPr/>
          </p:nvSpPr>
          <p:spPr>
            <a:xfrm>
              <a:off x="13673" y="8957"/>
              <a:ext cx="1705" cy="483"/>
            </a:xfrm>
            <a:prstGeom prst="rect">
              <a:avLst/>
            </a:prstGeom>
            <a:noFill/>
          </p:spPr>
          <p:txBody>
            <a:bodyPr wrap="square" rtlCol="0">
              <a:spAutoFit/>
            </a:bodyPr>
            <a:lstStyle/>
            <a:p>
              <a:pPr algn="ctr"/>
              <a:r>
                <a:rPr lang="en-US" sz="1400" b="1">
                  <a:solidFill>
                    <a:srgbClr val="00B050"/>
                  </a:solidFill>
                  <a:latin typeface="Times New Roman" panose="02020603050405020304" pitchFamily="18" charset="0"/>
                  <a:cs typeface="Times New Roman" panose="02020603050405020304" pitchFamily="18" charset="0"/>
                </a:rPr>
                <a:t>Reflow</a:t>
              </a:r>
            </a:p>
          </p:txBody>
        </p:sp>
      </p:grpSp>
      <p:pic>
        <p:nvPicPr>
          <p:cNvPr id="33" name="Picture 2" descr="C:\Users\V0959579\Desktop\smt-line_5.png"/>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27331" r="56348"/>
          <a:stretch>
            <a:fillRect/>
          </a:stretch>
        </p:blipFill>
        <p:spPr bwMode="auto">
          <a:xfrm>
            <a:off x="3970020" y="880745"/>
            <a:ext cx="1802765" cy="126746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9"/>
          <p:cNvSpPr txBox="1"/>
          <p:nvPr/>
        </p:nvSpPr>
        <p:spPr>
          <a:xfrm>
            <a:off x="4362450" y="2148204"/>
            <a:ext cx="1082675" cy="306705"/>
          </a:xfrm>
          <a:prstGeom prst="rect">
            <a:avLst/>
          </a:prstGeom>
          <a:noFill/>
        </p:spPr>
        <p:txBody>
          <a:bodyPr wrap="square" rtlCol="0">
            <a:spAutoFit/>
          </a:bodyPr>
          <a:lstStyle/>
          <a:p>
            <a:pPr algn="ctr"/>
            <a:r>
              <a:rPr lang="en-US" sz="1400" b="1">
                <a:solidFill>
                  <a:srgbClr val="00B050"/>
                </a:solidFill>
                <a:latin typeface="Times New Roman" panose="02020603050405020304" pitchFamily="18" charset="0"/>
                <a:cs typeface="Times New Roman" panose="02020603050405020304" pitchFamily="18" charset="0"/>
              </a:rPr>
              <a:t>Mounter</a:t>
            </a:r>
          </a:p>
        </p:txBody>
      </p:sp>
      <p:grpSp>
        <p:nvGrpSpPr>
          <p:cNvPr id="35" name="Group 34"/>
          <p:cNvGrpSpPr/>
          <p:nvPr/>
        </p:nvGrpSpPr>
        <p:grpSpPr>
          <a:xfrm>
            <a:off x="7040245" y="861694"/>
            <a:ext cx="896620" cy="1574165"/>
            <a:chOff x="13782" y="1043"/>
            <a:chExt cx="1412" cy="2479"/>
          </a:xfrm>
        </p:grpSpPr>
        <p:pic>
          <p:nvPicPr>
            <p:cNvPr id="36"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016" r="80864"/>
            <a:stretch/>
          </p:blipFill>
          <p:spPr bwMode="auto">
            <a:xfrm>
              <a:off x="13782" y="1043"/>
              <a:ext cx="1412" cy="1996"/>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7"/>
            <p:cNvSpPr txBox="1"/>
            <p:nvPr/>
          </p:nvSpPr>
          <p:spPr>
            <a:xfrm>
              <a:off x="13818" y="3039"/>
              <a:ext cx="1373" cy="483"/>
            </a:xfrm>
            <a:prstGeom prst="rect">
              <a:avLst/>
            </a:prstGeom>
            <a:noFill/>
          </p:spPr>
          <p:txBody>
            <a:bodyPr wrap="square" rtlCol="0">
              <a:spAutoFit/>
            </a:bodyPr>
            <a:lstStyle/>
            <a:p>
              <a:pPr algn="ctr"/>
              <a:r>
                <a:rPr lang="en-US" sz="1400" b="1" smtClean="0">
                  <a:solidFill>
                    <a:schemeClr val="accent4"/>
                  </a:solidFill>
                  <a:latin typeface="Times New Roman" panose="02020603050405020304" pitchFamily="18" charset="0"/>
                  <a:cs typeface="Times New Roman" panose="02020603050405020304" pitchFamily="18" charset="0"/>
                </a:rPr>
                <a:t>AOI</a:t>
              </a:r>
              <a:endParaRPr lang="en-US" sz="1400" b="1">
                <a:solidFill>
                  <a:schemeClr val="accent4"/>
                </a:solidFill>
                <a:latin typeface="Times New Roman" panose="02020603050405020304" pitchFamily="18" charset="0"/>
                <a:cs typeface="Times New Roman" panose="02020603050405020304" pitchFamily="18" charset="0"/>
              </a:endParaRPr>
            </a:p>
          </p:txBody>
        </p:sp>
      </p:grpSp>
      <p:grpSp>
        <p:nvGrpSpPr>
          <p:cNvPr id="38" name="Group 37"/>
          <p:cNvGrpSpPr/>
          <p:nvPr/>
        </p:nvGrpSpPr>
        <p:grpSpPr>
          <a:xfrm>
            <a:off x="661987" y="880745"/>
            <a:ext cx="1802765" cy="1574165"/>
            <a:chOff x="13092" y="1043"/>
            <a:chExt cx="2839" cy="2479"/>
          </a:xfrm>
        </p:grpSpPr>
        <p:pic>
          <p:nvPicPr>
            <p:cNvPr id="39"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016" r="72663"/>
            <a:stretch>
              <a:fillRect/>
            </a:stretch>
          </p:blipFill>
          <p:spPr bwMode="auto">
            <a:xfrm>
              <a:off x="13092" y="1043"/>
              <a:ext cx="2839" cy="1996"/>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7"/>
            <p:cNvSpPr txBox="1"/>
            <p:nvPr/>
          </p:nvSpPr>
          <p:spPr>
            <a:xfrm>
              <a:off x="13818" y="3039"/>
              <a:ext cx="1373" cy="483"/>
            </a:xfrm>
            <a:prstGeom prst="rect">
              <a:avLst/>
            </a:prstGeom>
            <a:noFill/>
          </p:spPr>
          <p:txBody>
            <a:bodyPr wrap="square" rtlCol="0">
              <a:spAutoFit/>
            </a:bodyPr>
            <a:lstStyle/>
            <a:p>
              <a:pPr algn="ctr"/>
              <a:r>
                <a:rPr lang="en-US" sz="1400" b="1">
                  <a:solidFill>
                    <a:schemeClr val="accent4"/>
                  </a:solidFill>
                  <a:latin typeface="Times New Roman" panose="02020603050405020304" pitchFamily="18" charset="0"/>
                  <a:cs typeface="Times New Roman" panose="02020603050405020304" pitchFamily="18" charset="0"/>
                </a:rPr>
                <a:t>Printer</a:t>
              </a:r>
            </a:p>
          </p:txBody>
        </p:sp>
      </p:grpSp>
      <p:graphicFrame>
        <p:nvGraphicFramePr>
          <p:cNvPr id="41" name="Table 40"/>
          <p:cNvGraphicFramePr/>
          <p:nvPr>
            <p:extLst>
              <p:ext uri="{D42A27DB-BD31-4B8C-83A1-F6EECF244321}">
                <p14:modId xmlns:p14="http://schemas.microsoft.com/office/powerpoint/2010/main" val="1728771784"/>
              </p:ext>
            </p:extLst>
          </p:nvPr>
        </p:nvGraphicFramePr>
        <p:xfrm>
          <a:off x="59987" y="2710501"/>
          <a:ext cx="4797763" cy="3429000"/>
        </p:xfrm>
        <a:graphic>
          <a:graphicData uri="http://schemas.openxmlformats.org/drawingml/2006/table">
            <a:tbl>
              <a:tblPr firstRow="1" bandRow="1">
                <a:tableStyleId>{5C22544A-7EE6-4342-B048-85BDC9FD1C3A}</a:tableStyleId>
              </a:tblPr>
              <a:tblGrid>
                <a:gridCol w="911563"/>
                <a:gridCol w="3076575"/>
                <a:gridCol w="809625"/>
              </a:tblGrid>
              <a:tr h="381000">
                <a:tc>
                  <a:txBody>
                    <a:bodyPr/>
                    <a:lstStyle/>
                    <a:p>
                      <a:pPr algn="ctr">
                        <a:buNone/>
                      </a:pPr>
                      <a:r>
                        <a:rPr lang="en-US" sz="1400">
                          <a:latin typeface="Times New Roman" panose="02020603050405020304" pitchFamily="18" charset="0"/>
                          <a:cs typeface="Times New Roman" panose="02020603050405020304" pitchFamily="18" charset="0"/>
                        </a:rPr>
                        <a:t>Machine</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rPr>
                        <a:t>Item</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rPr>
                        <a:t>Status</a:t>
                      </a:r>
                    </a:p>
                  </a:txBody>
                  <a:tcPr anchor="ctr"/>
                </a:tc>
              </a:tr>
              <a:tr h="381000">
                <a:tc rowSpan="3">
                  <a:txBody>
                    <a:bodyPr/>
                    <a:lstStyle/>
                    <a:p>
                      <a:pPr algn="ctr">
                        <a:buNone/>
                      </a:pPr>
                      <a:r>
                        <a:rPr lang="en-US" sz="1400">
                          <a:latin typeface="Times New Roman" panose="02020603050405020304" pitchFamily="18" charset="0"/>
                          <a:cs typeface="Times New Roman" panose="02020603050405020304" pitchFamily="18" charset="0"/>
                        </a:rPr>
                        <a:t>Reflow</a:t>
                      </a:r>
                    </a:p>
                  </a:txBody>
                  <a:tcPr anchor="ctr"/>
                </a:tc>
                <a:tc>
                  <a:txBody>
                    <a:bodyPr/>
                    <a:lstStyle/>
                    <a:p>
                      <a:pPr>
                        <a:buNone/>
                      </a:pPr>
                      <a:r>
                        <a:rPr lang="en-US" sz="1400">
                          <a:latin typeface="Times New Roman" panose="02020603050405020304" pitchFamily="18" charset="0"/>
                          <a:cs typeface="Times New Roman" panose="02020603050405020304" pitchFamily="18" charset="0"/>
                        </a:rPr>
                        <a:t>Program Machine</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rPr>
                        <a:t>Done</a:t>
                      </a:r>
                    </a:p>
                  </a:txBody>
                  <a:tcPr anchor="ctr">
                    <a:solidFill>
                      <a:srgbClr val="00B050"/>
                    </a:solidFill>
                  </a:tcPr>
                </a:tc>
              </a:tr>
              <a:tr h="381000">
                <a:tc vMerge="1">
                  <a:txBody>
                    <a:bodyPr/>
                    <a:lstStyle/>
                    <a:p>
                      <a:endParaRPr lang="en-US"/>
                    </a:p>
                  </a:txBody>
                  <a:tcPr/>
                </a:tc>
                <a:tc>
                  <a:txBody>
                    <a:bodyPr/>
                    <a:lstStyle/>
                    <a:p>
                      <a:pPr>
                        <a:buNone/>
                      </a:pPr>
                      <a:r>
                        <a:rPr lang="en-US" sz="1400">
                          <a:latin typeface="Times New Roman" panose="02020603050405020304" pitchFamily="18" charset="0"/>
                          <a:cs typeface="Times New Roman" panose="02020603050405020304" pitchFamily="18" charset="0"/>
                        </a:rPr>
                        <a:t>Program Server ME</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sym typeface="+mn-ea"/>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r h="381000">
                <a:tc vMerge="1">
                  <a:txBody>
                    <a:bodyPr/>
                    <a:lstStyle/>
                    <a:p>
                      <a:endParaRPr lang="en-US"/>
                    </a:p>
                  </a:txBody>
                  <a:tcPr/>
                </a:tc>
                <a:tc>
                  <a:txBody>
                    <a:bodyPr/>
                    <a:lstStyle/>
                    <a:p>
                      <a:pPr>
                        <a:buNone/>
                      </a:pPr>
                      <a:r>
                        <a:rPr lang="en-US" sz="1400">
                          <a:latin typeface="Times New Roman" panose="02020603050405020304" pitchFamily="18" charset="0"/>
                          <a:cs typeface="Times New Roman" panose="02020603050405020304" pitchFamily="18" charset="0"/>
                        </a:rPr>
                        <a:t>Program Server FII</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sym typeface="+mn-ea"/>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r h="381000">
                <a:tc rowSpan="3">
                  <a:txBody>
                    <a:bodyPr/>
                    <a:lstStyle/>
                    <a:p>
                      <a:pPr algn="ctr">
                        <a:buNone/>
                      </a:pPr>
                      <a:r>
                        <a:rPr lang="en-US" sz="1400">
                          <a:latin typeface="Times New Roman" panose="02020603050405020304" pitchFamily="18" charset="0"/>
                          <a:cs typeface="Times New Roman" panose="02020603050405020304" pitchFamily="18" charset="0"/>
                        </a:rPr>
                        <a:t>Mounter</a:t>
                      </a:r>
                    </a:p>
                  </a:txBody>
                  <a:tcPr anchor="ctr"/>
                </a:tc>
                <a:tc>
                  <a:txBody>
                    <a:bodyPr/>
                    <a:lstStyle/>
                    <a:p>
                      <a:pPr>
                        <a:buNone/>
                      </a:pPr>
                      <a:r>
                        <a:rPr lang="en-US" sz="1400">
                          <a:latin typeface="Times New Roman" panose="02020603050405020304" pitchFamily="18" charset="0"/>
                          <a:cs typeface="Times New Roman" panose="02020603050405020304" pitchFamily="18" charset="0"/>
                        </a:rPr>
                        <a:t>Program Machine</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sym typeface="+mn-ea"/>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r h="381000">
                <a:tc vMerge="1">
                  <a:txBody>
                    <a:bodyPr/>
                    <a:lstStyle/>
                    <a:p>
                      <a:endParaRPr lang="en-US"/>
                    </a:p>
                  </a:txBody>
                  <a:tcPr/>
                </a:tc>
                <a:tc>
                  <a:txBody>
                    <a:bodyPr/>
                    <a:lstStyle/>
                    <a:p>
                      <a:pPr>
                        <a:buNone/>
                      </a:pPr>
                      <a:r>
                        <a:rPr lang="en-US" sz="1400">
                          <a:latin typeface="Times New Roman" panose="02020603050405020304" pitchFamily="18" charset="0"/>
                          <a:cs typeface="Times New Roman" panose="02020603050405020304" pitchFamily="18" charset="0"/>
                        </a:rPr>
                        <a:t>Program Server ME</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sym typeface="+mn-ea"/>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r h="381000">
                <a:tc vMerge="1">
                  <a:txBody>
                    <a:bodyPr/>
                    <a:lstStyle/>
                    <a:p>
                      <a:endParaRPr lang="en-US"/>
                    </a:p>
                  </a:txBody>
                  <a:tcPr/>
                </a:tc>
                <a:tc>
                  <a:txBody>
                    <a:bodyPr/>
                    <a:lstStyle/>
                    <a:p>
                      <a:pPr>
                        <a:buNone/>
                      </a:pPr>
                      <a:r>
                        <a:rPr lang="en-US" sz="1400">
                          <a:latin typeface="Times New Roman" panose="02020603050405020304" pitchFamily="18" charset="0"/>
                          <a:cs typeface="Times New Roman" panose="02020603050405020304" pitchFamily="18" charset="0"/>
                        </a:rPr>
                        <a:t>Program Server FII</a:t>
                      </a:r>
                    </a:p>
                  </a:txBody>
                  <a:tcPr anchor="ctr"/>
                </a:tc>
                <a:tc>
                  <a:txBody>
                    <a:bodyPr/>
                    <a:lstStyle/>
                    <a:p>
                      <a:pPr algn="ctr">
                        <a:buNone/>
                      </a:pPr>
                      <a:r>
                        <a:rPr lang="en-US" sz="1400">
                          <a:latin typeface="Times New Roman" panose="02020603050405020304" pitchFamily="18" charset="0"/>
                          <a:cs typeface="Times New Roman" panose="02020603050405020304" pitchFamily="18" charset="0"/>
                          <a:sym typeface="+mn-ea"/>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r h="381000">
                <a:tc>
                  <a:txBody>
                    <a:bodyPr/>
                    <a:lstStyle/>
                    <a:p>
                      <a:pPr algn="ctr">
                        <a:buNone/>
                      </a:pPr>
                      <a:r>
                        <a:rPr lang="en-US" sz="1400" smtClean="0">
                          <a:latin typeface="Times New Roman" panose="02020603050405020304" pitchFamily="18" charset="0"/>
                          <a:cs typeface="Times New Roman" panose="02020603050405020304" pitchFamily="18" charset="0"/>
                        </a:rPr>
                        <a:t>AOI</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Program Machine/Server </a:t>
                      </a:r>
                      <a:r>
                        <a:rPr lang="en-US" sz="1400" smtClean="0">
                          <a:latin typeface="Times New Roman" panose="02020603050405020304" pitchFamily="18" charset="0"/>
                          <a:cs typeface="Times New Roman" panose="02020603050405020304" pitchFamily="18" charset="0"/>
                        </a:rPr>
                        <a:t>ME/Server </a:t>
                      </a:r>
                      <a:r>
                        <a:rPr lang="en-US" sz="1400">
                          <a:latin typeface="Times New Roman" panose="02020603050405020304" pitchFamily="18" charset="0"/>
                          <a:cs typeface="Times New Roman" panose="02020603050405020304" pitchFamily="18" charset="0"/>
                        </a:rPr>
                        <a:t>FII</a:t>
                      </a:r>
                    </a:p>
                  </a:txBody>
                  <a:tcPr anchor="ctr"/>
                </a:tc>
                <a:tc>
                  <a:txBody>
                    <a:bodyPr/>
                    <a:lstStyle/>
                    <a:p>
                      <a:pPr algn="ctr">
                        <a:buNone/>
                      </a:pPr>
                      <a:r>
                        <a:rPr lang="en-US" sz="1400" smtClean="0">
                          <a:latin typeface="Times New Roman" panose="02020603050405020304" pitchFamily="18" charset="0"/>
                          <a:cs typeface="Times New Roman" panose="02020603050405020304" pitchFamily="18" charset="0"/>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r h="381000">
                <a:tc>
                  <a:txBody>
                    <a:bodyPr/>
                    <a:lstStyle/>
                    <a:p>
                      <a:pPr algn="ctr">
                        <a:buNone/>
                      </a:pPr>
                      <a:r>
                        <a:rPr lang="en-US" sz="1400" smtClean="0">
                          <a:latin typeface="Times New Roman" panose="02020603050405020304" pitchFamily="18" charset="0"/>
                          <a:cs typeface="Times New Roman" panose="02020603050405020304" pitchFamily="18" charset="0"/>
                        </a:rPr>
                        <a:t>Printer</a:t>
                      </a:r>
                      <a:endParaRPr lang="en-US" sz="1400">
                        <a:latin typeface="Times New Roman" panose="02020603050405020304" pitchFamily="18" charset="0"/>
                        <a:cs typeface="Times New Roman" panose="02020603050405020304" pitchFamily="18" charset="0"/>
                      </a:endParaRPr>
                    </a:p>
                  </a:txBody>
                  <a:tcPr anchor="ctr"/>
                </a:tc>
                <a:tc>
                  <a:txBody>
                    <a:bodyPr/>
                    <a:lstStyle/>
                    <a:p>
                      <a:pPr>
                        <a:buNone/>
                      </a:pPr>
                      <a:r>
                        <a:rPr lang="en-US" sz="1400">
                          <a:latin typeface="Times New Roman" panose="02020603050405020304" pitchFamily="18" charset="0"/>
                          <a:cs typeface="Times New Roman" panose="02020603050405020304" pitchFamily="18" charset="0"/>
                        </a:rPr>
                        <a:t>Program Machine/Server </a:t>
                      </a:r>
                      <a:r>
                        <a:rPr lang="en-US" sz="1400" smtClean="0">
                          <a:latin typeface="Times New Roman" panose="02020603050405020304" pitchFamily="18" charset="0"/>
                          <a:cs typeface="Times New Roman" panose="02020603050405020304" pitchFamily="18" charset="0"/>
                        </a:rPr>
                        <a:t>ME/Server </a:t>
                      </a:r>
                      <a:r>
                        <a:rPr lang="en-US" sz="1400">
                          <a:latin typeface="Times New Roman" panose="02020603050405020304" pitchFamily="18" charset="0"/>
                          <a:cs typeface="Times New Roman" panose="02020603050405020304" pitchFamily="18" charset="0"/>
                        </a:rPr>
                        <a:t>FII</a:t>
                      </a:r>
                    </a:p>
                  </a:txBody>
                  <a:tcPr anchor="ctr"/>
                </a:tc>
                <a:tc>
                  <a:txBody>
                    <a:bodyPr/>
                    <a:lstStyle/>
                    <a:p>
                      <a:pPr algn="ctr">
                        <a:buNone/>
                      </a:pPr>
                      <a:r>
                        <a:rPr lang="en-US" sz="1400" smtClean="0">
                          <a:latin typeface="Times New Roman" panose="02020603050405020304" pitchFamily="18" charset="0"/>
                          <a:cs typeface="Times New Roman" panose="02020603050405020304" pitchFamily="18" charset="0"/>
                        </a:rPr>
                        <a:t>Done</a:t>
                      </a:r>
                      <a:endParaRPr lang="en-US" sz="1400">
                        <a:latin typeface="Times New Roman" panose="02020603050405020304" pitchFamily="18" charset="0"/>
                        <a:cs typeface="Times New Roman" panose="02020603050405020304" pitchFamily="18" charset="0"/>
                      </a:endParaRPr>
                    </a:p>
                  </a:txBody>
                  <a:tcPr anchor="ctr">
                    <a:solidFill>
                      <a:srgbClr val="00B050"/>
                    </a:solidFill>
                  </a:tcPr>
                </a:tc>
              </a:tr>
            </a:tbl>
          </a:graphicData>
        </a:graphic>
      </p:graphicFrame>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7" y="2714625"/>
            <a:ext cx="71532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749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Foxconn_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Foxconn_Theme</Template>
  <TotalTime>25500</TotalTime>
  <Words>1901</Words>
  <Application>Microsoft Office PowerPoint</Application>
  <PresentationFormat>Custom</PresentationFormat>
  <Paragraphs>504</Paragraphs>
  <Slides>28</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1" baseType="lpstr">
      <vt:lpstr>Foxconn_Theme</vt:lpstr>
      <vt:lpstr>Worksheet</vt:lpstr>
      <vt:lpstr>Presentation</vt:lpstr>
      <vt:lpstr>Week 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52</dc:title>
  <dc:creator>Nougat</dc:creator>
  <cp:lastModifiedBy>Mai Ngoc Tuyen</cp:lastModifiedBy>
  <cp:revision>833</cp:revision>
  <dcterms:created xsi:type="dcterms:W3CDTF">2020-12-24T06:23:00Z</dcterms:created>
  <dcterms:modified xsi:type="dcterms:W3CDTF">2021-05-18T10:13:39Z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1033-11.2.0.9911</vt:lpwstr>
  </property>
</Properties>
</file>